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14"/>
  </p:notesMasterIdLst>
  <p:handoutMasterIdLst>
    <p:handoutMasterId r:id="rId15"/>
  </p:handoutMasterIdLst>
  <p:sldIdLst>
    <p:sldId id="256" r:id="rId2"/>
    <p:sldId id="329" r:id="rId3"/>
    <p:sldId id="358" r:id="rId4"/>
    <p:sldId id="353" r:id="rId5"/>
    <p:sldId id="371" r:id="rId6"/>
    <p:sldId id="347" r:id="rId7"/>
    <p:sldId id="365" r:id="rId8"/>
    <p:sldId id="366" r:id="rId9"/>
    <p:sldId id="367" r:id="rId10"/>
    <p:sldId id="360" r:id="rId11"/>
    <p:sldId id="370" r:id="rId12"/>
    <p:sldId id="372" r:id="rId13"/>
  </p:sldIdLst>
  <p:sldSz cx="12192000" cy="6858000"/>
  <p:notesSz cx="6735763" cy="9866313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Lato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Lato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Lato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Lato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Lato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Lato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Lato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Lato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Lato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0" userDrawn="1">
          <p15:clr>
            <a:srgbClr val="A4A3A4"/>
          </p15:clr>
        </p15:guide>
        <p15:guide id="2" orient="horz" pos="4042" userDrawn="1">
          <p15:clr>
            <a:srgbClr val="A4A3A4"/>
          </p15:clr>
        </p15:guide>
        <p15:guide id="3" pos="7265" userDrawn="1">
          <p15:clr>
            <a:srgbClr val="A4A3A4"/>
          </p15:clr>
        </p15:guide>
        <p15:guide id="4" pos="39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8" userDrawn="1">
          <p15:clr>
            <a:srgbClr val="A4A3A4"/>
          </p15:clr>
        </p15:guide>
        <p15:guide id="2" pos="212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m North" initials="SN" lastIdx="2" clrIdx="0">
    <p:extLst>
      <p:ext uri="{19B8F6BF-5375-455C-9EA6-DF929625EA0E}">
        <p15:presenceInfo xmlns:p15="http://schemas.microsoft.com/office/powerpoint/2012/main" userId="S::samuel.north@dpie.nsw.gov.au::16dd062c-90f7-4b59-9ab0-d3f1ccfe8fb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  <a:srgbClr val="CC6600"/>
    <a:srgbClr val="D9D9D9"/>
    <a:srgbClr val="FFFF66"/>
    <a:srgbClr val="FF66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55" autoAdjust="0"/>
    <p:restoredTop sz="83196" autoAdjust="0"/>
  </p:normalViewPr>
  <p:slideViewPr>
    <p:cSldViewPr snapToGrid="0">
      <p:cViewPr varScale="1">
        <p:scale>
          <a:sx n="95" d="100"/>
          <a:sy n="95" d="100"/>
        </p:scale>
        <p:origin x="1368" y="78"/>
      </p:cViewPr>
      <p:guideLst>
        <p:guide orient="horz" pos="300"/>
        <p:guide orient="horz" pos="4042"/>
        <p:guide pos="7265"/>
        <p:guide pos="393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828" y="90"/>
      </p:cViewPr>
      <p:guideLst>
        <p:guide orient="horz" pos="3108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6735763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956E9-9F3A-429A-908C-72B644A50FD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285315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6735763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CE9484-55AA-4E81-9E40-19D1B9BEF0C7}" type="slidenum">
              <a:rPr lang="en-AU" smtClean="0"/>
              <a:t>‹#›</a:t>
            </a:fld>
            <a:endParaRPr lang="en-AU"/>
          </a:p>
        </p:txBody>
      </p:sp>
      <p:sp>
        <p:nvSpPr>
          <p:cNvPr id="10" name="Slide Image Placeholder 9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12608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CE9484-55AA-4E81-9E40-19D1B9BEF0C7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306965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Effect – condition – cause</a:t>
            </a:r>
          </a:p>
          <a:p>
            <a:r>
              <a:rPr lang="en-AU" dirty="0"/>
              <a:t>Example of waterlogging and salinization</a:t>
            </a:r>
          </a:p>
          <a:p>
            <a:r>
              <a:rPr lang="en-AU" dirty="0"/>
              <a:t>dead plants – high </a:t>
            </a:r>
            <a:r>
              <a:rPr lang="en-AU" dirty="0" err="1"/>
              <a:t>watertables</a:t>
            </a:r>
            <a:r>
              <a:rPr lang="en-AU" dirty="0"/>
              <a:t> – more efficient irrigation</a:t>
            </a:r>
          </a:p>
          <a:p>
            <a:endParaRPr lang="en-AU" dirty="0"/>
          </a:p>
          <a:p>
            <a:r>
              <a:rPr lang="en-AU" i="1" dirty="0"/>
              <a:t>IF smaller canopies = lower yields AND smaller canopies = water stressed THEN problem = water</a:t>
            </a:r>
          </a:p>
          <a:p>
            <a:r>
              <a:rPr lang="en-AU" i="1" dirty="0"/>
              <a:t>IF NOT then look elsewhere – disease, ?????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CE9484-55AA-4E81-9E40-19D1B9BEF0C7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019860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Veg growth to 530 </a:t>
            </a:r>
            <a:r>
              <a:rPr lang="en-AU" baseline="30000" dirty="0" err="1"/>
              <a:t>o</a:t>
            </a:r>
            <a:r>
              <a:rPr lang="en-AU" dirty="0" err="1"/>
              <a:t>Cd</a:t>
            </a:r>
            <a:endParaRPr lang="en-AU" dirty="0"/>
          </a:p>
          <a:p>
            <a:r>
              <a:rPr lang="en-AU" dirty="0"/>
              <a:t>Terminal fruit cluster at 800 </a:t>
            </a:r>
            <a:r>
              <a:rPr lang="en-AU" baseline="30000" dirty="0" err="1"/>
              <a:t>o</a:t>
            </a:r>
            <a:r>
              <a:rPr lang="en-AU" dirty="0" err="1"/>
              <a:t>Cd</a:t>
            </a:r>
            <a:endParaRPr lang="en-AU" dirty="0"/>
          </a:p>
          <a:p>
            <a:r>
              <a:rPr lang="en-AU" dirty="0"/>
              <a:t>Early fruit maturity at 1200 </a:t>
            </a:r>
            <a:r>
              <a:rPr lang="en-AU" baseline="30000" dirty="0" err="1"/>
              <a:t>o</a:t>
            </a:r>
            <a:r>
              <a:rPr lang="en-AU" dirty="0" err="1"/>
              <a:t>Cd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CE9484-55AA-4E81-9E40-19D1B9BEF0C7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019860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Average NDVI between 800 1200 GDD is well correlated with yield when corrected for fruit moisture and fruit size.</a:t>
            </a:r>
          </a:p>
          <a:p>
            <a:r>
              <a:rPr lang="en-AU" dirty="0"/>
              <a:t>Yield is determined primarily by number of fruiting sites per ha, which depends on canopy size.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CE9484-55AA-4E81-9E40-19D1B9BEF0C7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731203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Two sites (WE &amp; MB) could not be included because of temperature logger failure meant missing data during period 800 to 1200 GDD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CE9484-55AA-4E81-9E40-19D1B9BEF0C7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811632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Stress days during January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/>
              <a:t>STRESS is accumulated sum of hours that soil matric potential &gt; -6 kPa = waterlogged OR &lt;-50 ka = drought stressed</a:t>
            </a:r>
          </a:p>
          <a:p>
            <a:endParaRPr lang="en-AU" dirty="0"/>
          </a:p>
          <a:p>
            <a:r>
              <a:rPr lang="en-AU" dirty="0"/>
              <a:t>Importance of waterlogging at KE – I suspect this is what drove disease (cause – condition – effect)</a:t>
            </a:r>
          </a:p>
          <a:p>
            <a:endParaRPr lang="en-AU" dirty="0"/>
          </a:p>
          <a:p>
            <a:r>
              <a:rPr lang="en-AU" dirty="0"/>
              <a:t>All bar one crop could have been better watered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CE9484-55AA-4E81-9E40-19D1B9BEF0C7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320922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CE9484-55AA-4E81-9E40-19D1B9BEF0C7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286763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CE9484-55AA-4E81-9E40-19D1B9BEF0C7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062815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b="1" dirty="0"/>
              <a:t>Stu McColl at presentation on 30 July</a:t>
            </a:r>
          </a:p>
          <a:p>
            <a:r>
              <a:rPr lang="en-AU" dirty="0"/>
              <a:t>One block with a range of soil types – same inputs, same irrigation system and management</a:t>
            </a:r>
          </a:p>
          <a:p>
            <a:r>
              <a:rPr lang="en-AU" dirty="0"/>
              <a:t>70 t/ha from red soils and 130 t/ha from grey soils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CE9484-55AA-4E81-9E40-19D1B9BEF0C7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13418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965847" y="1814441"/>
            <a:ext cx="9411565" cy="1229976"/>
          </a:xfrm>
          <a:prstGeom prst="rect">
            <a:avLst/>
          </a:prstGeom>
        </p:spPr>
        <p:txBody>
          <a:bodyPr anchor="b"/>
          <a:lstStyle>
            <a:lvl1pPr algn="l"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56" r="16216"/>
          <a:stretch/>
        </p:blipFill>
        <p:spPr>
          <a:xfrm>
            <a:off x="0" y="6075777"/>
            <a:ext cx="12192000" cy="782224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76145" y="3541078"/>
            <a:ext cx="9444296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accent2"/>
                </a:solidFill>
                <a:latin typeface="+mn-lt"/>
              </a:defRPr>
            </a:lvl1pPr>
            <a:lvl2pPr marL="0" indent="0" algn="l">
              <a:buNone/>
              <a:defRPr sz="2400">
                <a:solidFill>
                  <a:schemeClr val="accent2"/>
                </a:solidFill>
                <a:latin typeface="+mn-lt"/>
              </a:defRPr>
            </a:lvl2pPr>
            <a:lvl3pPr marL="0" indent="0" algn="l">
              <a:buNone/>
              <a:defRPr sz="2400">
                <a:solidFill>
                  <a:schemeClr val="accent2"/>
                </a:solidFill>
                <a:latin typeface="+mn-lt"/>
              </a:defRPr>
            </a:lvl3pPr>
            <a:lvl4pPr marL="0" indent="0" algn="l">
              <a:buNone/>
              <a:defRPr sz="2400">
                <a:solidFill>
                  <a:schemeClr val="accent2"/>
                </a:solidFill>
                <a:latin typeface="+mn-lt"/>
              </a:defRPr>
            </a:lvl4pPr>
            <a:lvl5pPr marL="0" indent="0" algn="l">
              <a:buNone/>
              <a:defRPr sz="2400">
                <a:solidFill>
                  <a:schemeClr val="accent2"/>
                </a:solidFill>
                <a:latin typeface="+mn-lt"/>
              </a:defRPr>
            </a:lvl5pPr>
            <a:lvl6pPr marL="0" indent="0" algn="l">
              <a:buNone/>
              <a:defRPr sz="2400">
                <a:solidFill>
                  <a:schemeClr val="accent2"/>
                </a:solidFill>
                <a:latin typeface="+mn-lt"/>
              </a:defRPr>
            </a:lvl6pPr>
            <a:lvl7pPr marL="2743200" indent="0" algn="ctr">
              <a:buNone/>
              <a:defRPr sz="1600"/>
            </a:lvl7pPr>
            <a:lvl8pPr marL="0" indent="0" algn="l">
              <a:buNone/>
              <a:defRPr sz="2400">
                <a:solidFill>
                  <a:schemeClr val="accent2"/>
                </a:solidFill>
                <a:latin typeface="+mn-lt"/>
              </a:defRPr>
            </a:lvl8pPr>
            <a:lvl9pPr marL="0" indent="0" algn="l">
              <a:buNone/>
              <a:defRPr sz="2400">
                <a:solidFill>
                  <a:schemeClr val="accent2"/>
                </a:solidFill>
                <a:latin typeface="+mn-lt"/>
              </a:defRPr>
            </a:lvl9pPr>
          </a:lstStyle>
          <a:p>
            <a:r>
              <a:rPr lang="en-US" dirty="0"/>
              <a:t>Click to add subtitle </a:t>
            </a:r>
          </a:p>
          <a:p>
            <a:pPr lvl="1"/>
            <a:r>
              <a:rPr lang="en-US" dirty="0"/>
              <a:t>2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7"/>
            <a:r>
              <a:rPr lang="en-US" dirty="0"/>
              <a:t>7</a:t>
            </a:r>
          </a:p>
          <a:p>
            <a:pPr lvl="8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pic>
        <p:nvPicPr>
          <p:cNvPr id="1026" name="Picture 2" descr="S:\Media &amp; Communications\Projects\Logos\Department of Primary Industries\DoPI_BW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43" y="353018"/>
            <a:ext cx="3573137" cy="107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5735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63261037-D45B-4E11-9F49-85E7F71D8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51601" y="365125"/>
            <a:ext cx="4890316" cy="2982874"/>
          </a:xfrm>
          <a:solidFill>
            <a:schemeClr val="bg1">
              <a:lumMod val="95000"/>
            </a:schemeClr>
          </a:solidFill>
        </p:spPr>
        <p:txBody>
          <a:bodyPr lIns="216000" tIns="216000" rIns="216000" bIns="216000">
            <a:normAutofit/>
          </a:bodyPr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AU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1764A97-71D3-4235-AECE-86159FC6FC7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51601" y="3510001"/>
            <a:ext cx="4890316" cy="2666963"/>
          </a:xfrm>
          <a:solidFill>
            <a:schemeClr val="bg1">
              <a:lumMod val="95000"/>
            </a:schemeClr>
          </a:solidFill>
        </p:spPr>
        <p:txBody>
          <a:bodyPr lIns="216000" tIns="216000" rIns="216000" bIns="216000">
            <a:normAutofit/>
          </a:bodyPr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AU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F5AE29E-9FC9-4682-B1BF-B530FBF6C74B}" type="datetimeFigureOut">
              <a:rPr lang="en-GB" smtClean="0"/>
              <a:pPr/>
              <a:t>17/05/2022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5AEA0E0-5CC6-4BD0-905C-A0021E41943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399DAD4-A874-4EAB-AB3C-820568E6E7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6600" y="1435101"/>
            <a:ext cx="5283200" cy="4741863"/>
          </a:xfr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dirty="0"/>
              <a:t>Click to add text, press the Increase / Decrease list level button to move through type styles.</a:t>
            </a:r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2D7E4F4-3204-4342-90D8-70F6976D86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6600" y="365126"/>
            <a:ext cx="5283200" cy="89217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Two images slide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87185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image and floatin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63261037-D45B-4E11-9F49-85E7F71D8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00419" y="583036"/>
            <a:ext cx="10396756" cy="5593928"/>
          </a:xfrm>
          <a:solidFill>
            <a:schemeClr val="bg1">
              <a:lumMod val="85000"/>
            </a:schemeClr>
          </a:solidFill>
        </p:spPr>
        <p:txBody>
          <a:bodyPr lIns="216000" tIns="216000" rIns="216000" bIns="216000"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AU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F5AE29E-9FC9-4682-B1BF-B530FBF6C74B}" type="datetimeFigureOut">
              <a:rPr lang="en-GB" smtClean="0"/>
              <a:pPr/>
              <a:t>17/05/2022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5AEA0E0-5CC6-4BD0-905C-A0021E41943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399DAD4-A874-4EAB-AB3C-820568E6E7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36613" y="4300379"/>
            <a:ext cx="3835400" cy="1416719"/>
          </a:xfrm>
          <a:solidFill>
            <a:schemeClr val="bg1">
              <a:alpha val="80000"/>
            </a:schemeClr>
          </a:solidFill>
        </p:spPr>
        <p:txBody>
          <a:bodyPr lIns="216000" tIns="216000" rIns="216000" bIns="216000" anchor="ctr" anchorCtr="0"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text, move, resize or delete as required.</a:t>
            </a:r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172808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2127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02" r="29570"/>
          <a:stretch/>
        </p:blipFill>
        <p:spPr>
          <a:xfrm>
            <a:off x="0" y="6075777"/>
            <a:ext cx="12192000" cy="782224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6601" y="3541078"/>
            <a:ext cx="92964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accent2"/>
                </a:solidFill>
                <a:latin typeface="+mn-lt"/>
              </a:defRPr>
            </a:lvl1pPr>
            <a:lvl2pPr marL="216000" indent="-216000" algn="l">
              <a:buFont typeface="Arial" panose="020B0604020202020204" pitchFamily="34" charset="0"/>
              <a:buChar char="•"/>
              <a:defRPr sz="2400">
                <a:solidFill>
                  <a:schemeClr val="accent2"/>
                </a:solidFill>
                <a:latin typeface="+mn-lt"/>
              </a:defRPr>
            </a:lvl2pPr>
            <a:lvl3pPr marL="216000" indent="0" algn="l">
              <a:buNone/>
              <a:defRPr sz="2400">
                <a:solidFill>
                  <a:schemeClr val="accent2"/>
                </a:solidFill>
                <a:latin typeface="+mn-lt"/>
              </a:defRPr>
            </a:lvl3pPr>
            <a:lvl4pPr marL="432000" indent="-432000" algn="l">
              <a:buFont typeface="+mj-lt"/>
              <a:buAutoNum type="arabicPeriod"/>
              <a:defRPr sz="2400">
                <a:solidFill>
                  <a:schemeClr val="accent2"/>
                </a:solidFill>
                <a:latin typeface="+mn-lt"/>
              </a:defRPr>
            </a:lvl4pPr>
            <a:lvl5pPr marL="0" indent="0" algn="l">
              <a:buNone/>
              <a:defRPr sz="2400">
                <a:solidFill>
                  <a:schemeClr val="accent2"/>
                </a:solidFill>
                <a:latin typeface="+mn-lt"/>
              </a:defRPr>
            </a:lvl5pPr>
            <a:lvl6pPr marL="0" indent="0" algn="l">
              <a:buNone/>
              <a:defRPr sz="2400">
                <a:solidFill>
                  <a:schemeClr val="accent2"/>
                </a:solidFill>
                <a:latin typeface="+mn-lt"/>
              </a:defRPr>
            </a:lvl6pPr>
            <a:lvl7pPr marL="2743200" indent="0" algn="ctr">
              <a:buNone/>
              <a:defRPr sz="1600"/>
            </a:lvl7pPr>
            <a:lvl8pPr marL="0" indent="0" algn="l">
              <a:buNone/>
              <a:defRPr sz="2400">
                <a:solidFill>
                  <a:schemeClr val="accent2"/>
                </a:solidFill>
                <a:latin typeface="+mn-lt"/>
              </a:defRPr>
            </a:lvl8pPr>
            <a:lvl9pPr marL="0" indent="0" algn="l">
              <a:buNone/>
              <a:defRPr sz="2400">
                <a:solidFill>
                  <a:schemeClr val="accent2"/>
                </a:solidFill>
                <a:latin typeface="+mn-lt"/>
              </a:defRPr>
            </a:lvl9pPr>
          </a:lstStyle>
          <a:p>
            <a:r>
              <a:rPr lang="en-US" dirty="0"/>
              <a:t>Click to add subtitle </a:t>
            </a:r>
          </a:p>
          <a:p>
            <a:pPr lvl="1"/>
            <a:r>
              <a:rPr lang="en-US" dirty="0"/>
              <a:t>2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7"/>
            <a:r>
              <a:rPr lang="en-US" dirty="0"/>
              <a:t>7</a:t>
            </a:r>
          </a:p>
          <a:p>
            <a:pPr lvl="8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F60C3CE-5158-41C5-9D10-190FD2E463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6600" y="1397001"/>
            <a:ext cx="9326819" cy="1657350"/>
          </a:xfrm>
        </p:spPr>
        <p:txBody>
          <a:bodyPr anchor="b" anchorCtr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Section Header title</a:t>
            </a:r>
            <a:endParaRPr lang="en-AU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5D17B469-AF84-4616-8FD6-20A3AA00F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en-AU" smtClean="0">
                <a:solidFill>
                  <a:schemeClr val="bg1"/>
                </a:solidFill>
              </a:defRPr>
            </a:lvl1pPr>
          </a:lstStyle>
          <a:p>
            <a:fld id="{48E322B6-D2D7-4C3E-87FD-10357218A65A}" type="datetimeFigureOut">
              <a:rPr lang="en-AU" smtClean="0"/>
              <a:pPr/>
              <a:t>17/05/2022</a:t>
            </a:fld>
            <a:endParaRPr lang="en-AU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2782471-503F-4203-A910-312DD742D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lang="en-AU">
                <a:solidFill>
                  <a:schemeClr val="bg1"/>
                </a:solidFill>
              </a:defRPr>
            </a:lvl1pPr>
          </a:lstStyle>
          <a:p>
            <a:endParaRPr lang="en-AU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20392FD-0551-4987-81BF-13864C3DD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lang="en-AU" smtClean="0">
                <a:solidFill>
                  <a:schemeClr val="bg1"/>
                </a:solidFill>
              </a:defRPr>
            </a:lvl1pPr>
          </a:lstStyle>
          <a:p>
            <a:fld id="{C587BDC6-F12A-410E-9A5D-22D3668430BB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64840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9529A-CB4D-4EBF-B6F7-5468F76990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 and content – click to add title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0E2F66-B6CC-4470-B7F8-A63C6F7D5885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text, or click on the relevant icon at the </a:t>
            </a:r>
            <a:r>
              <a:rPr lang="en-US" dirty="0" err="1"/>
              <a:t>centre</a:t>
            </a:r>
            <a:r>
              <a:rPr lang="en-US" dirty="0"/>
              <a:t> of the placeholder to add a table, chart, SmartArt, image or media.</a:t>
            </a:r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02430E-3516-4F4D-ACF7-49B2957CF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2ADCB-25DA-4F77-84B7-8C62017D1D31}" type="datetimeFigureOut">
              <a:rPr lang="en-AU" smtClean="0"/>
              <a:t>17/05/2022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93BE22-5DB4-4311-866B-647DC3E20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D29B13-31C1-4EA4-99F6-AB60B7321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2AF4D-E951-427F-A6F6-E176FDCDF5A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83398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AE29E-9FC9-4682-B1BF-B530FBF6C74B}" type="datetimeFigureOut">
              <a:rPr lang="en-GB" smtClean="0"/>
              <a:t>17/05/2022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51FEBF3-EE8B-4B0D-8661-3B5736B2C2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 content slide</a:t>
            </a:r>
            <a:endParaRPr lang="en-AU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87ED5D2-DB86-477E-97DC-4AA9DD622AE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36600" y="1435101"/>
            <a:ext cx="5196043" cy="4741863"/>
          </a:xfr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dirty="0"/>
              <a:t>Click to add text, or click on the relevant icon at the </a:t>
            </a:r>
            <a:r>
              <a:rPr lang="en-US" dirty="0" err="1"/>
              <a:t>centre</a:t>
            </a:r>
            <a:r>
              <a:rPr lang="en-US" dirty="0"/>
              <a:t> of the placeholder to add a table, chart, SmartArt, image or media.</a:t>
            </a:r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44A264B-96C3-43D7-9034-4D14A13FF5B0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59357" y="1435101"/>
            <a:ext cx="5196043" cy="4741863"/>
          </a:xfr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dirty="0"/>
              <a:t>Click to add text, or click on the relevant icon at the </a:t>
            </a:r>
            <a:r>
              <a:rPr lang="en-US" dirty="0" err="1"/>
              <a:t>centre</a:t>
            </a:r>
            <a:r>
              <a:rPr lang="en-US" dirty="0"/>
              <a:t> of the placeholder to add a table, chart, SmartArt, image or media.</a:t>
            </a:r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96364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BDC11B8-C9EE-4005-811C-5274055D9F5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6600" y="1435100"/>
            <a:ext cx="10718800" cy="7175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SmartArt Placeholder 3"/>
          <p:cNvSpPr>
            <a:spLocks noGrp="1"/>
          </p:cNvSpPr>
          <p:nvPr>
            <p:ph type="dgm" sz="quarter" idx="13" hasCustomPrompt="1"/>
          </p:nvPr>
        </p:nvSpPr>
        <p:spPr>
          <a:xfrm>
            <a:off x="882634" y="2152651"/>
            <a:ext cx="5439833" cy="39560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 baseline="0"/>
            </a:lvl1pPr>
          </a:lstStyle>
          <a:p>
            <a:r>
              <a:rPr lang="en-AU" dirty="0"/>
              <a:t>Click icon to create your SmartArt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9CDF7D2-F4F4-4BCB-8177-5F130DCEA4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SmartArt slide</a:t>
            </a:r>
            <a:endParaRPr lang="en-AU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6FA1EBE2-82DF-4C6D-AB69-6CD4B8A190A4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764867" y="2152650"/>
            <a:ext cx="4690533" cy="1908000"/>
          </a:xfr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dirty="0"/>
              <a:t>Click to add text, or click on the relevant icon at the </a:t>
            </a:r>
            <a:r>
              <a:rPr lang="en-US" dirty="0" err="1"/>
              <a:t>centre</a:t>
            </a:r>
            <a:r>
              <a:rPr lang="en-US" dirty="0"/>
              <a:t> of the placeholder to add a table, chart, SmartArt, image or media.</a:t>
            </a:r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20" name="Content Placeholder 16">
            <a:extLst>
              <a:ext uri="{FF2B5EF4-FFF2-40B4-BE49-F238E27FC236}">
                <a16:creationId xmlns:a16="http://schemas.microsoft.com/office/drawing/2014/main" id="{2A358414-0FB0-4BF2-A750-A09062F2B51A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6764867" y="4200701"/>
            <a:ext cx="4690533" cy="1908000"/>
          </a:xfr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dirty="0"/>
              <a:t>Click to add text, or click on the relevant icon at the </a:t>
            </a:r>
            <a:r>
              <a:rPr lang="en-US" dirty="0" err="1"/>
              <a:t>centre</a:t>
            </a:r>
            <a:r>
              <a:rPr lang="en-US" dirty="0"/>
              <a:t> of the placeholder to add a table, chart, SmartArt, image or media.</a:t>
            </a:r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06723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hart Placeholder 10"/>
          <p:cNvSpPr>
            <a:spLocks noGrp="1"/>
          </p:cNvSpPr>
          <p:nvPr>
            <p:ph type="chart" sz="quarter" idx="10" hasCustomPrompt="1"/>
          </p:nvPr>
        </p:nvSpPr>
        <p:spPr>
          <a:xfrm>
            <a:off x="6263779" y="1435099"/>
            <a:ext cx="5191620" cy="474186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1400"/>
            </a:lvl1pPr>
          </a:lstStyle>
          <a:p>
            <a:r>
              <a:rPr lang="en-AU" dirty="0"/>
              <a:t>Click icon to insert chart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A9598F-081B-41BA-BEC8-84D9D164E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Chart slide</a:t>
            </a:r>
            <a:endParaRPr lang="en-AU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E72263C-A227-4DF7-AD39-7B222F43751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6600" y="1435101"/>
            <a:ext cx="5196043" cy="4741863"/>
          </a:xfr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dirty="0"/>
              <a:t>Click to add text, or click on the relevant icon at the </a:t>
            </a:r>
            <a:r>
              <a:rPr lang="en-US" dirty="0" err="1"/>
              <a:t>centre</a:t>
            </a:r>
            <a:r>
              <a:rPr lang="en-US" dirty="0"/>
              <a:t> of the placeholder to add a table, chart, SmartArt, image or media.</a:t>
            </a:r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34833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AE29E-9FC9-4682-B1BF-B530FBF6C74B}" type="datetimeFigureOut">
              <a:rPr lang="en-GB" smtClean="0"/>
              <a:t>17/05/2022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E57994B-63D2-42E3-BA0E-4CD440A5C6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6600" y="1435099"/>
            <a:ext cx="10718800" cy="99770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0" name="Table Placeholder 9">
            <a:extLst>
              <a:ext uri="{FF2B5EF4-FFF2-40B4-BE49-F238E27FC236}">
                <a16:creationId xmlns:a16="http://schemas.microsoft.com/office/drawing/2014/main" id="{63F535F3-44AB-4371-876B-3A16AAF28138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889233" y="2432808"/>
            <a:ext cx="10464568" cy="3744157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table</a:t>
            </a:r>
            <a:endParaRPr lang="en-AU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2AC79AE-2C3E-4DD1-AA09-E41ED07BA3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Table slide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06264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-website and ap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34" y="2170114"/>
            <a:ext cx="6887633" cy="3213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Picture Placeholder 12"/>
          <p:cNvSpPr>
            <a:spLocks noGrp="1"/>
          </p:cNvSpPr>
          <p:nvPr>
            <p:ph type="pic" sz="quarter" idx="11" hasCustomPrompt="1"/>
          </p:nvPr>
        </p:nvSpPr>
        <p:spPr>
          <a:xfrm>
            <a:off x="1417468" y="2408069"/>
            <a:ext cx="5149048" cy="24169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44000" tIns="108000" rIns="144000" bIns="108000">
            <a:normAutofit/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1400"/>
            </a:lvl1pPr>
          </a:lstStyle>
          <a:p>
            <a:r>
              <a:rPr lang="en-AU" dirty="0"/>
              <a:t>Click icon to insert picture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908" y="1445660"/>
            <a:ext cx="2748304" cy="4631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8620217" y="2032987"/>
            <a:ext cx="2396971" cy="3160450"/>
          </a:xfrm>
          <a:prstGeom prst="roundRect">
            <a:avLst>
              <a:gd name="adj" fmla="val 1606"/>
            </a:avLst>
          </a:prstGeom>
          <a:solidFill>
            <a:schemeClr val="tx1">
              <a:lumMod val="50000"/>
              <a:lumOff val="50000"/>
            </a:schemeClr>
          </a:solidFill>
        </p:spPr>
        <p:txBody>
          <a:bodyPr lIns="144000" tIns="108000" rIns="144000" bIns="10800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Click icon to insert picture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1807FFA-A1D4-410F-88BC-1BF2B5D460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Mockup slide – web and phone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6580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63261037-D45B-4E11-9F49-85E7F71D8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51601" y="365125"/>
            <a:ext cx="4890316" cy="5811838"/>
          </a:xfrm>
          <a:solidFill>
            <a:schemeClr val="bg1">
              <a:lumMod val="95000"/>
            </a:schemeClr>
          </a:solidFill>
        </p:spPr>
        <p:txBody>
          <a:bodyPr lIns="216000" tIns="216000" rIns="216000" bIns="216000">
            <a:normAutofit/>
          </a:bodyPr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AU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F5AE29E-9FC9-4682-B1BF-B530FBF6C74B}" type="datetimeFigureOut">
              <a:rPr lang="en-GB" smtClean="0"/>
              <a:pPr/>
              <a:t>17/05/2022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5AEA0E0-5CC6-4BD0-905C-A0021E41943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399DAD4-A874-4EAB-AB3C-820568E6E7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6600" y="1435101"/>
            <a:ext cx="5283200" cy="474186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text, press the Increase / Decrease list level button to move through type styles.</a:t>
            </a:r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2D7E4F4-3204-4342-90D8-70F6976D86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6600" y="365126"/>
            <a:ext cx="5283200" cy="89217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One image slide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28872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71" r="32871"/>
          <a:stretch/>
        </p:blipFill>
        <p:spPr>
          <a:xfrm>
            <a:off x="0" y="6542088"/>
            <a:ext cx="12192000" cy="315008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1CC02E-9BB8-44E5-BC03-6C078E5C4C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772400" y="617696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  <a:latin typeface="+mn-lt"/>
              </a:defRPr>
            </a:lvl1pPr>
          </a:lstStyle>
          <a:p>
            <a:fld id="{48E322B6-D2D7-4C3E-87FD-10357218A65A}" type="datetimeFigureOut">
              <a:rPr lang="en-AU" smtClean="0"/>
              <a:pPr/>
              <a:t>17/05/2022</a:t>
            </a:fld>
            <a:endParaRPr lang="en-A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EB2F6F-3CD0-4A77-AB92-E500F79F13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6600" y="6176964"/>
            <a:ext cx="703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7BA7E8-CD06-4187-B5E6-FB06792AA6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17200" y="6176964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  <a:latin typeface="+mn-lt"/>
              </a:defRPr>
            </a:lvl1pPr>
          </a:lstStyle>
          <a:p>
            <a:fld id="{C587BDC6-F12A-410E-9A5D-22D3668430BB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F88319-A8AD-488C-B4E8-F393167447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6600" y="1435101"/>
            <a:ext cx="10718800" cy="47418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AU" dirty="0"/>
          </a:p>
        </p:txBody>
      </p:sp>
      <p:sp>
        <p:nvSpPr>
          <p:cNvPr id="6" name="Title Placeholder 5">
            <a:extLst>
              <a:ext uri="{FF2B5EF4-FFF2-40B4-BE49-F238E27FC236}">
                <a16:creationId xmlns:a16="http://schemas.microsoft.com/office/drawing/2014/main" id="{EE345737-7BFF-4871-80D5-D54DCAFD4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365126"/>
            <a:ext cx="10718800" cy="892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A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807" r:id="rId2"/>
    <p:sldLayoutId id="2147483805" r:id="rId3"/>
    <p:sldLayoutId id="2147483808" r:id="rId4"/>
    <p:sldLayoutId id="2147483800" r:id="rId5"/>
    <p:sldLayoutId id="2147483802" r:id="rId6"/>
    <p:sldLayoutId id="2147483809" r:id="rId7"/>
    <p:sldLayoutId id="2147483798" r:id="rId8"/>
    <p:sldLayoutId id="2147483813" r:id="rId9"/>
    <p:sldLayoutId id="2147483811" r:id="rId10"/>
    <p:sldLayoutId id="2147483812" r:id="rId11"/>
    <p:sldLayoutId id="2147483782" r:id="rId12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kern="1200" baseline="0">
          <a:solidFill>
            <a:schemeClr val="accent1"/>
          </a:solidFill>
          <a:latin typeface="Segoe UI Semibold" panose="020B0702040204020203" pitchFamily="34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Heavy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Heavy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Heavy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Heavy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Heavy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Heavy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Heavy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Heavy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Tx/>
        <a:buFont typeface="Wingdings" panose="05000000000000000000" pitchFamily="2" charset="2"/>
        <a:buNone/>
        <a:tabLst/>
        <a:defRPr sz="1800" kern="1200" baseline="0">
          <a:solidFill>
            <a:schemeClr val="tx2"/>
          </a:solidFill>
          <a:latin typeface="Segoe UI Semibold" panose="020B0702040204020203" pitchFamily="34" charset="0"/>
          <a:ea typeface="+mn-ea"/>
          <a:cs typeface="+mn-cs"/>
        </a:defRPr>
      </a:lvl1pPr>
      <a:lvl2pPr marL="216000" marR="0" indent="-216000" algn="l" defTabSz="914400" rtl="0" eaLnBrk="1" fontAlgn="base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 baseline="0">
          <a:solidFill>
            <a:schemeClr val="tx2"/>
          </a:solidFill>
          <a:latin typeface="Segoe UI Semibold" panose="020B0702040204020203" pitchFamily="34" charset="0"/>
          <a:ea typeface="+mn-ea"/>
          <a:cs typeface="+mn-cs"/>
        </a:defRPr>
      </a:lvl2pPr>
      <a:lvl3pPr marL="216000" marR="0" indent="0" algn="l" defTabSz="914400" rtl="0" eaLnBrk="1" fontAlgn="base" latinLnBrk="0" hangingPunct="1">
        <a:lnSpc>
          <a:spcPct val="100000"/>
        </a:lnSpc>
        <a:spcBef>
          <a:spcPts val="600"/>
        </a:spcBef>
        <a:spcAft>
          <a:spcPct val="0"/>
        </a:spcAft>
        <a:buClrTx/>
        <a:buSzTx/>
        <a:buFont typeface="Arial" panose="020B0604020202020204" pitchFamily="34" charset="0"/>
        <a:buNone/>
        <a:tabLst/>
        <a:defRPr sz="1800" kern="1200" baseline="0">
          <a:solidFill>
            <a:schemeClr val="tx2"/>
          </a:solidFill>
          <a:latin typeface="Segoe UI Semibold" panose="020B0702040204020203" pitchFamily="34" charset="0"/>
          <a:ea typeface="+mn-ea"/>
          <a:cs typeface="+mn-cs"/>
        </a:defRPr>
      </a:lvl3pPr>
      <a:lvl4pPr marL="432000" indent="-216000" algn="l" rtl="0" eaLnBrk="1" fontAlgn="base" hangingPunct="1">
        <a:lnSpc>
          <a:spcPct val="100000"/>
        </a:lnSpc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432000" indent="0" algn="l" rtl="0" eaLnBrk="1" fontAlgn="base" hangingPunct="1">
        <a:lnSpc>
          <a:spcPct val="100000"/>
        </a:lnSpc>
        <a:spcBef>
          <a:spcPts val="600"/>
        </a:spcBef>
        <a:spcAft>
          <a:spcPct val="0"/>
        </a:spcAft>
        <a:buFont typeface="Arial" panose="020B0604020202020204" pitchFamily="34" charset="0"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432000" indent="-432000" algn="l" defTabSz="914400" rtl="0" eaLnBrk="1" latinLnBrk="0" hangingPunct="1">
        <a:lnSpc>
          <a:spcPct val="100000"/>
        </a:lnSpc>
        <a:spcBef>
          <a:spcPts val="600"/>
        </a:spcBef>
        <a:buFont typeface="+mj-lt"/>
        <a:buAutoNum type="arabicPeriod"/>
        <a:defRPr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1800" kern="1200">
          <a:solidFill>
            <a:schemeClr val="accent2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18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10.m4a"/><Relationship Id="rId7" Type="http://schemas.openxmlformats.org/officeDocument/2006/relationships/image" Target="../media/image21.emf"/><Relationship Id="rId2" Type="http://schemas.microsoft.com/office/2007/relationships/media" Target="../media/media10.m4a"/><Relationship Id="rId1" Type="http://schemas.openxmlformats.org/officeDocument/2006/relationships/tags" Target="../tags/tag3.xml"/><Relationship Id="rId6" Type="http://schemas.openxmlformats.org/officeDocument/2006/relationships/image" Target="../media/image20.emf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9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9.pn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6.m4a"/><Relationship Id="rId7" Type="http://schemas.openxmlformats.org/officeDocument/2006/relationships/image" Target="../media/image14.emf"/><Relationship Id="rId2" Type="http://schemas.microsoft.com/office/2007/relationships/media" Target="../media/media6.m4a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audio" Target="../media/media7.m4a"/><Relationship Id="rId7" Type="http://schemas.openxmlformats.org/officeDocument/2006/relationships/image" Target="../media/image16.emf"/><Relationship Id="rId2" Type="http://schemas.microsoft.com/office/2007/relationships/media" Target="../media/media7.m4a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9.png"/><Relationship Id="rId5" Type="http://schemas.openxmlformats.org/officeDocument/2006/relationships/image" Target="../media/image18.emf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9.png"/><Relationship Id="rId5" Type="http://schemas.openxmlformats.org/officeDocument/2006/relationships/image" Target="../media/image19.emf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grass, sky, outdoor, green&#10;&#10;Description automatically generated">
            <a:extLst>
              <a:ext uri="{FF2B5EF4-FFF2-40B4-BE49-F238E27FC236}">
                <a16:creationId xmlns:a16="http://schemas.microsoft.com/office/drawing/2014/main" id="{2A957CF6-BA31-47B5-9017-43A84E3B3B4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50"/>
          <a:stretch/>
        </p:blipFill>
        <p:spPr>
          <a:xfrm>
            <a:off x="0" y="0"/>
            <a:ext cx="12192004" cy="60749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0837" y="2033323"/>
            <a:ext cx="10067901" cy="1351948"/>
          </a:xfrm>
          <a:noFill/>
        </p:spPr>
        <p:txBody>
          <a:bodyPr/>
          <a:lstStyle/>
          <a:p>
            <a:r>
              <a:rPr lang="en-AU" dirty="0">
                <a:solidFill>
                  <a:schemeClr val="bg1"/>
                </a:solidFill>
              </a:rPr>
              <a:t>Water: the key factor limiting the yield of Australian drip irrigated processing tomatoes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976145" y="4290016"/>
            <a:ext cx="5538752" cy="673871"/>
          </a:xfrm>
        </p:spPr>
        <p:txBody>
          <a:bodyPr/>
          <a:lstStyle/>
          <a:p>
            <a:r>
              <a:rPr lang="en-AU" dirty="0">
                <a:solidFill>
                  <a:schemeClr val="bg1"/>
                </a:solidFill>
              </a:rPr>
              <a:t>Sam North, Alex Schultz, Don Griffin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AA6F37-E12A-422D-B514-6936A8CBF8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505" y="311500"/>
            <a:ext cx="1502941" cy="1502941"/>
          </a:xfrm>
          <a:prstGeom prst="rect">
            <a:avLst/>
          </a:prstGeom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417057D7-1CA4-4208-9374-566560A5FD3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40" t="-7324" r="-3078" b="-8144"/>
          <a:stretch/>
        </p:blipFill>
        <p:spPr>
          <a:xfrm>
            <a:off x="809297" y="554206"/>
            <a:ext cx="3373820" cy="92491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B91A06F-0D14-4818-979F-EE95AC9F6C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med" advTm="3730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A9934F1-A86E-4ED1-8A7F-8177DA223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95606"/>
            <a:ext cx="10718800" cy="835692"/>
          </a:xfrm>
        </p:spPr>
        <p:txBody>
          <a:bodyPr/>
          <a:lstStyle/>
          <a:p>
            <a:r>
              <a:rPr lang="en-AU" dirty="0"/>
              <a:t>Soil characteristics + irrigation = water availability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DB20C8-3F84-4C52-BDAB-013F398DE1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384" y="1748065"/>
            <a:ext cx="5383607" cy="3564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A4FE04-6DE3-4845-9EF7-603E9577C4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7010" y="1748065"/>
            <a:ext cx="5364000" cy="35411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F3B4DE-199D-4B2F-8971-521095C1BAF4}"/>
              </a:ext>
            </a:extLst>
          </p:cNvPr>
          <p:cNvSpPr txBox="1"/>
          <p:nvPr/>
        </p:nvSpPr>
        <p:spPr>
          <a:xfrm>
            <a:off x="10704879" y="2101723"/>
            <a:ext cx="89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i="1" dirty="0">
                <a:solidFill>
                  <a:srgbClr val="FF0000"/>
                </a:solidFill>
              </a:rPr>
              <a:t>hillside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94B7078-F8D6-41DE-B583-A2CE62DC1D44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11151476" y="2471055"/>
            <a:ext cx="0" cy="3957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84E05028-7DAA-4195-AE0F-046DBD788027}"/>
              </a:ext>
            </a:extLst>
          </p:cNvPr>
          <p:cNvSpPr txBox="1"/>
          <p:nvPr/>
        </p:nvSpPr>
        <p:spPr>
          <a:xfrm>
            <a:off x="4243298" y="2776730"/>
            <a:ext cx="1246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i="1" dirty="0" err="1">
                <a:solidFill>
                  <a:srgbClr val="FF0000"/>
                </a:solidFill>
              </a:rPr>
              <a:t>watertable</a:t>
            </a:r>
            <a:endParaRPr lang="en-AU" i="1" dirty="0">
              <a:solidFill>
                <a:srgbClr val="FF000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38A87FB-031B-437C-B596-1FC2E233ED54}"/>
              </a:ext>
            </a:extLst>
          </p:cNvPr>
          <p:cNvSpPr txBox="1"/>
          <p:nvPr/>
        </p:nvSpPr>
        <p:spPr>
          <a:xfrm>
            <a:off x="1511582" y="1176603"/>
            <a:ext cx="1515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i="1" dirty="0">
                <a:solidFill>
                  <a:srgbClr val="FF0000"/>
                </a:solidFill>
              </a:rPr>
              <a:t>over irrigated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94DB40E-88C2-4B25-9DA1-00B605A9839E}"/>
              </a:ext>
            </a:extLst>
          </p:cNvPr>
          <p:cNvCxnSpPr>
            <a:cxnSpLocks/>
            <a:stCxn id="37" idx="2"/>
          </p:cNvCxnSpPr>
          <p:nvPr/>
        </p:nvCxnSpPr>
        <p:spPr>
          <a:xfrm>
            <a:off x="2269162" y="1545935"/>
            <a:ext cx="85155" cy="6503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6ABA000D-621E-4FAF-B13C-16EEAAB5690E}"/>
              </a:ext>
            </a:extLst>
          </p:cNvPr>
          <p:cNvCxnSpPr>
            <a:cxnSpLocks/>
            <a:stCxn id="36" idx="2"/>
          </p:cNvCxnSpPr>
          <p:nvPr/>
        </p:nvCxnSpPr>
        <p:spPr>
          <a:xfrm flipH="1">
            <a:off x="3241279" y="3146062"/>
            <a:ext cx="1625203" cy="2453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56" name="Audio 55">
            <a:hlinkClick r:id="" action="ppaction://media"/>
            <a:extLst>
              <a:ext uri="{FF2B5EF4-FFF2-40B4-BE49-F238E27FC236}">
                <a16:creationId xmlns:a16="http://schemas.microsoft.com/office/drawing/2014/main" id="{769DF7B2-3C8E-465E-A81A-E2840B31161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276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114"/>
    </mc:Choice>
    <mc:Fallback xmlns="">
      <p:transition spd="slow" advTm="125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BF93A-809B-486C-ACB7-3699FC548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102369"/>
            <a:ext cx="5359400" cy="724013"/>
          </a:xfrm>
        </p:spPr>
        <p:txBody>
          <a:bodyPr/>
          <a:lstStyle/>
          <a:p>
            <a:r>
              <a:rPr lang="en-AU" dirty="0"/>
              <a:t>Summing 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6B1D63-6FBA-4913-97F9-51F2ADB171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7061" y="799434"/>
            <a:ext cx="10257878" cy="5669011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AU" sz="2400" dirty="0"/>
              <a:t>Soil condition was linked to a plant response</a:t>
            </a:r>
          </a:p>
          <a:p>
            <a:pPr marL="558900" lvl="1" indent="-342900">
              <a:spcBef>
                <a:spcPts val="0"/>
              </a:spcBef>
            </a:pPr>
            <a:r>
              <a:rPr lang="en-AU" sz="2000" dirty="0">
                <a:solidFill>
                  <a:srgbClr val="0000FF"/>
                </a:solidFill>
              </a:rPr>
              <a:t>Greater waterlogging or water stress = lower yield (R</a:t>
            </a:r>
            <a:r>
              <a:rPr lang="en-AU" sz="2000" baseline="30000" dirty="0">
                <a:solidFill>
                  <a:srgbClr val="0000FF"/>
                </a:solidFill>
              </a:rPr>
              <a:t>2</a:t>
            </a:r>
            <a:r>
              <a:rPr lang="en-AU" sz="2000" dirty="0">
                <a:solidFill>
                  <a:srgbClr val="0000FF"/>
                </a:solidFill>
              </a:rPr>
              <a:t> = 0.78)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en-AU" sz="2400" dirty="0"/>
              <a:t>T</a:t>
            </a:r>
            <a:r>
              <a:rPr lang="en-AU" sz="2400" baseline="-25000" dirty="0"/>
              <a:t>c</a:t>
            </a:r>
            <a:r>
              <a:rPr lang="en-AU" sz="2400" dirty="0"/>
              <a:t> </a:t>
            </a:r>
            <a:r>
              <a:rPr lang="en-AU" sz="2400" dirty="0">
                <a:solidFill>
                  <a:srgbClr val="0000FF"/>
                </a:solidFill>
              </a:rPr>
              <a:t>NOT</a:t>
            </a:r>
            <a:r>
              <a:rPr lang="en-AU" sz="2400" dirty="0"/>
              <a:t> a good stress indicator in tomato – water or disease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en-AU" sz="2400" dirty="0"/>
              <a:t>Soil water potential </a:t>
            </a:r>
            <a:r>
              <a:rPr lang="en-AU" sz="2400" dirty="0">
                <a:solidFill>
                  <a:srgbClr val="0000FF"/>
                </a:solidFill>
              </a:rPr>
              <a:t>IS</a:t>
            </a:r>
            <a:r>
              <a:rPr lang="en-AU" sz="2400" dirty="0"/>
              <a:t> a good indicator of water stress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en-AU" sz="2400" dirty="0"/>
              <a:t>Lighter textured soils (chromosols) are difficult to manage</a:t>
            </a:r>
          </a:p>
          <a:p>
            <a:pPr marL="558900" lvl="1" indent="-342900"/>
            <a:r>
              <a:rPr lang="en-AU" sz="2000" dirty="0"/>
              <a:t>They don’t wet laterally &amp; up from SSD, unlike vertosols – capillary wetting</a:t>
            </a:r>
          </a:p>
          <a:p>
            <a:pPr marL="558900" lvl="1" indent="-342900"/>
            <a:r>
              <a:rPr lang="en-AU" sz="2000" dirty="0"/>
              <a:t>Steep gradients in beds – waterlogged AND dry soil</a:t>
            </a:r>
          </a:p>
          <a:p>
            <a:pPr marL="558900" lvl="1" indent="-342900"/>
            <a:r>
              <a:rPr lang="en-AU" sz="2000" dirty="0">
                <a:solidFill>
                  <a:srgbClr val="0000FF"/>
                </a:solidFill>
              </a:rPr>
              <a:t>Poor water distribution in beds – the cause of lower yields</a:t>
            </a:r>
          </a:p>
          <a:p>
            <a:pPr marL="558900" lvl="1" indent="-342900"/>
            <a:r>
              <a:rPr lang="en-AU" sz="2000" dirty="0"/>
              <a:t>Implications for irrigation &amp; fertiliser management         (</a:t>
            </a:r>
            <a:r>
              <a:rPr lang="en-AU" sz="2000" i="1" dirty="0"/>
              <a:t>Stork et al., 2003, AJSR</a:t>
            </a:r>
            <a:r>
              <a:rPr lang="en-AU" sz="2000" dirty="0"/>
              <a:t>)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en-AU" sz="2400" dirty="0"/>
              <a:t>Reduce DD to improve water &amp; fertiliser efficiency (200 t/ha  ??)</a:t>
            </a:r>
          </a:p>
          <a:p>
            <a:pPr lvl="1" indent="0" algn="ctr">
              <a:spcBef>
                <a:spcPts val="0"/>
              </a:spcBef>
              <a:buNone/>
            </a:pPr>
            <a:r>
              <a:rPr lang="en-AU" sz="2000" b="1" dirty="0">
                <a:solidFill>
                  <a:srgbClr val="FF0000"/>
                </a:solidFill>
              </a:rPr>
              <a:t>Leaching fraction – 20% vertosols; 40% chromosols</a:t>
            </a:r>
            <a:endParaRPr lang="en-AU" sz="2400" b="1" dirty="0">
              <a:solidFill>
                <a:srgbClr val="FF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AU" sz="2400" dirty="0">
                <a:solidFill>
                  <a:srgbClr val="0000FF"/>
                </a:solidFill>
              </a:rPr>
              <a:t>Recommendations</a:t>
            </a:r>
          </a:p>
          <a:p>
            <a:pPr marL="673200" lvl="1" indent="-457200">
              <a:spcBef>
                <a:spcPts val="0"/>
              </a:spcBef>
              <a:buFont typeface="+mj-lt"/>
              <a:buAutoNum type="arabicPeriod"/>
            </a:pPr>
            <a:r>
              <a:rPr lang="en-AU" sz="2000" dirty="0"/>
              <a:t>Adopt soil sensor based irrigation scheduling</a:t>
            </a:r>
          </a:p>
          <a:p>
            <a:pPr marL="673200" lvl="1" indent="-457200">
              <a:spcBef>
                <a:spcPts val="0"/>
              </a:spcBef>
              <a:buFont typeface="+mj-lt"/>
              <a:buAutoNum type="arabicPeriod"/>
            </a:pPr>
            <a:r>
              <a:rPr lang="en-AU" sz="2000" dirty="0"/>
              <a:t>Investigate better tape design (e.g. shallow drip lines, closer emitters)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B58FDA4-E85B-4D7C-BE4A-CC2F3163F0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88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230"/>
    </mc:Choice>
    <mc:Fallback xmlns="">
      <p:transition spd="slow" advTm="169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59C18-42F3-4F4C-A728-C7D67FCE0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365126"/>
            <a:ext cx="10718800" cy="1870074"/>
          </a:xfrm>
        </p:spPr>
        <p:txBody>
          <a:bodyPr/>
          <a:lstStyle/>
          <a:p>
            <a:pPr algn="ctr"/>
            <a:r>
              <a:rPr lang="en-AU" dirty="0"/>
              <a:t>Thank you</a:t>
            </a:r>
            <a:br>
              <a:rPr lang="en-AU" dirty="0"/>
            </a:br>
            <a:br>
              <a:rPr lang="en-AU" dirty="0"/>
            </a:br>
            <a:r>
              <a:rPr lang="en-AU" dirty="0"/>
              <a:t>Questions 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ABE079-AF6D-4900-8E0C-37D2D5C66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970" y="2589986"/>
            <a:ext cx="10326091" cy="390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79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270D7-4401-4768-A23A-932B8E55A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Project aims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C9F59D-C10C-4B4C-9A4E-CE4A6243D9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601" y="1257301"/>
            <a:ext cx="10718799" cy="1869843"/>
          </a:xfrm>
        </p:spPr>
        <p:txBody>
          <a:bodyPr/>
          <a:lstStyle/>
          <a:p>
            <a:pPr algn="ctr"/>
            <a:r>
              <a:rPr lang="en-AU" sz="2000" dirty="0"/>
              <a:t>“</a:t>
            </a:r>
            <a:r>
              <a:rPr lang="en-AU" sz="2000" i="1" dirty="0">
                <a:solidFill>
                  <a:srgbClr val="FF0000"/>
                </a:solidFill>
              </a:rPr>
              <a:t>The industry needs higher productivity to remain viable</a:t>
            </a:r>
            <a:r>
              <a:rPr lang="en-AU" sz="2000" dirty="0">
                <a:solidFill>
                  <a:srgbClr val="FF0000"/>
                </a:solidFill>
              </a:rPr>
              <a:t>”   = 200 t/ha target</a:t>
            </a:r>
          </a:p>
          <a:p>
            <a:endParaRPr lang="en-AU" sz="1000" dirty="0"/>
          </a:p>
          <a:p>
            <a:pPr algn="ctr"/>
            <a:r>
              <a:rPr lang="en-AU" sz="2000" u="sng" dirty="0"/>
              <a:t>Soil constraints</a:t>
            </a:r>
            <a:r>
              <a:rPr lang="en-AU" sz="2000" dirty="0"/>
              <a:t> identified as a major impediment to achieving higher yields</a:t>
            </a:r>
          </a:p>
          <a:p>
            <a:pPr algn="ctr"/>
            <a:r>
              <a:rPr lang="en-AU" sz="2000" dirty="0"/>
              <a:t>BUT</a:t>
            </a:r>
          </a:p>
          <a:p>
            <a:pPr algn="ctr"/>
            <a:r>
              <a:rPr lang="en-AU" sz="2000" dirty="0"/>
              <a:t>What is the problem?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39FEAD-CE35-420B-8E6D-B43B7AA4123E}"/>
              </a:ext>
            </a:extLst>
          </p:cNvPr>
          <p:cNvSpPr txBox="1">
            <a:spLocks/>
          </p:cNvSpPr>
          <p:nvPr/>
        </p:nvSpPr>
        <p:spPr>
          <a:xfrm>
            <a:off x="736600" y="3381882"/>
            <a:ext cx="10718800" cy="32602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1800" kern="1200" baseline="0">
                <a:solidFill>
                  <a:schemeClr val="tx2"/>
                </a:solidFill>
                <a:latin typeface="Segoe UI Semibold" panose="020B0702040204020203" pitchFamily="34" charset="0"/>
                <a:ea typeface="+mn-ea"/>
                <a:cs typeface="+mn-cs"/>
              </a:defRPr>
            </a:lvl1pPr>
            <a:lvl2pPr marL="216000" marR="0" indent="-216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tx2"/>
                </a:solidFill>
                <a:latin typeface="Segoe UI Semibold" panose="020B0702040204020203" pitchFamily="34" charset="0"/>
                <a:ea typeface="+mn-ea"/>
                <a:cs typeface="+mn-cs"/>
              </a:defRPr>
            </a:lvl2pPr>
            <a:lvl3pPr marL="216000" marR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 baseline="0">
                <a:solidFill>
                  <a:schemeClr val="tx2"/>
                </a:solidFill>
                <a:latin typeface="Segoe UI Semibold" panose="020B0702040204020203" pitchFamily="34" charset="0"/>
                <a:ea typeface="+mn-ea"/>
                <a:cs typeface="+mn-cs"/>
              </a:defRPr>
            </a:lvl3pPr>
            <a:lvl4pPr marL="432000" indent="-21600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432000" indent="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432000" indent="-43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ctr"/>
            <a:r>
              <a:rPr lang="en-AU" sz="2400" dirty="0">
                <a:solidFill>
                  <a:srgbClr val="0000FF"/>
                </a:solidFill>
              </a:rPr>
              <a:t>Project goal = gain a better understand key factors limiting yields</a:t>
            </a:r>
          </a:p>
          <a:p>
            <a:pPr algn="ctr">
              <a:lnSpc>
                <a:spcPct val="150000"/>
              </a:lnSpc>
            </a:pPr>
            <a:r>
              <a:rPr lang="en-AU" sz="2000" u="sng" dirty="0"/>
              <a:t>Three questions </a:t>
            </a:r>
            <a:r>
              <a:rPr lang="en-AU" sz="2000" dirty="0"/>
              <a:t>based on the hypothesis that </a:t>
            </a:r>
            <a:r>
              <a:rPr lang="en-AU" sz="2000" dirty="0">
                <a:solidFill>
                  <a:srgbClr val="0000FF"/>
                </a:solidFill>
              </a:rPr>
              <a:t>water</a:t>
            </a:r>
            <a:r>
              <a:rPr lang="en-AU" sz="2000" dirty="0"/>
              <a:t> is the key driver of yield:</a:t>
            </a:r>
          </a:p>
          <a:p>
            <a:pPr marL="1349375" indent="-400050">
              <a:buFont typeface="+mj-lt"/>
              <a:buAutoNum type="arabicPeriod"/>
            </a:pPr>
            <a:r>
              <a:rPr lang="en-AU" i="1" dirty="0"/>
              <a:t>Are lower yields associated with smaller canopies? </a:t>
            </a:r>
          </a:p>
          <a:p>
            <a:pPr marL="1349375" indent="-400050">
              <a:buFont typeface="+mj-lt"/>
              <a:buAutoNum type="arabicPeriod"/>
            </a:pPr>
            <a:r>
              <a:rPr lang="en-AU" i="1" dirty="0"/>
              <a:t>Are smaller canopies warmer canopies</a:t>
            </a:r>
          </a:p>
          <a:p>
            <a:pPr marL="1349375" indent="-400050">
              <a:buFont typeface="+mj-lt"/>
              <a:buAutoNum type="arabicPeriod"/>
            </a:pPr>
            <a:r>
              <a:rPr lang="en-AU" i="1" dirty="0"/>
              <a:t>Are canopies warmer because of soil water deficit &amp;/or waterlogging</a:t>
            </a:r>
          </a:p>
          <a:p>
            <a:endParaRPr lang="en-AU" dirty="0">
              <a:solidFill>
                <a:srgbClr val="0000FF"/>
              </a:solidFill>
            </a:endParaRPr>
          </a:p>
          <a:p>
            <a:pPr algn="ctr"/>
            <a:r>
              <a:rPr lang="en-AU" sz="2000" dirty="0">
                <a:solidFill>
                  <a:srgbClr val="0000FF"/>
                </a:solidFill>
              </a:rPr>
              <a:t>Link plant response (yield) to a condition (water stress)</a:t>
            </a:r>
          </a:p>
          <a:p>
            <a:endParaRPr lang="en-AU" i="1" dirty="0"/>
          </a:p>
          <a:p>
            <a:pPr marL="342900" indent="-342900">
              <a:buFont typeface="+mj-lt"/>
              <a:buAutoNum type="arabicPeriod"/>
            </a:pPr>
            <a:endParaRPr lang="en-AU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1885A15-FB52-4C11-89A8-F994D5DEC6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71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246"/>
    </mc:Choice>
    <mc:Fallback xmlns="">
      <p:transition spd="slow" advTm="1502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C9F59D-C10C-4B4C-9A4E-CE4A6243D9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108" y="1257301"/>
            <a:ext cx="6392816" cy="476512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/>
              <a:t>9 monitor sites in commercial field tomato crops</a:t>
            </a:r>
          </a:p>
          <a:p>
            <a:pPr marL="501750" lvl="1" indent="-285750"/>
            <a:r>
              <a:rPr lang="en-AU" sz="1600" dirty="0"/>
              <a:t>4 on texture contrast soils (chromosol)</a:t>
            </a:r>
          </a:p>
          <a:p>
            <a:pPr marL="501750" lvl="1" indent="-285750"/>
            <a:r>
              <a:rPr lang="en-AU" sz="1600" dirty="0"/>
              <a:t>5 on uniform clays (vertosols)</a:t>
            </a:r>
          </a:p>
          <a:p>
            <a:pPr marL="501750" lvl="1" indent="-285750"/>
            <a:r>
              <a:rPr lang="en-AU" sz="1600" dirty="0"/>
              <a:t>All on sub-surface drip – range of plant dates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/>
              <a:t>Plant data</a:t>
            </a:r>
          </a:p>
          <a:p>
            <a:pPr marL="501750" lvl="1" indent="-285750"/>
            <a:r>
              <a:rPr lang="en-AU" sz="1600" dirty="0"/>
              <a:t>Canopy growth - NDVI from </a:t>
            </a:r>
            <a:r>
              <a:rPr lang="en-AU" sz="1600" dirty="0" err="1">
                <a:solidFill>
                  <a:srgbClr val="0000FF"/>
                </a:solidFill>
              </a:rPr>
              <a:t>IrriSAT</a:t>
            </a:r>
            <a:r>
              <a:rPr lang="en-AU" sz="1600" dirty="0">
                <a:solidFill>
                  <a:srgbClr val="0000FF"/>
                </a:solidFill>
              </a:rPr>
              <a:t>™</a:t>
            </a:r>
          </a:p>
          <a:p>
            <a:pPr marL="501750" lvl="1" indent="-285750"/>
            <a:r>
              <a:rPr lang="en-AU" sz="1600" dirty="0"/>
              <a:t>Yield &amp; yield components (% moist) - 3 quadrats; 2 m row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/>
              <a:t>Soil and plant sensor data</a:t>
            </a:r>
          </a:p>
          <a:p>
            <a:pPr marL="501750" lvl="1" indent="-285750"/>
            <a:r>
              <a:rPr lang="en-AU" sz="1600" dirty="0"/>
              <a:t>Watermark™ (</a:t>
            </a:r>
            <a:r>
              <a:rPr lang="el-GR" sz="1600" dirty="0"/>
              <a:t>ψ</a:t>
            </a:r>
            <a:r>
              <a:rPr lang="en-AU" sz="1600" baseline="-25000" dirty="0"/>
              <a:t>m</a:t>
            </a:r>
            <a:r>
              <a:rPr lang="en-AU" sz="1600" dirty="0"/>
              <a:t>) - mid/shoulder at 10, 20 and 35 cm (3 reps)</a:t>
            </a:r>
          </a:p>
          <a:p>
            <a:pPr marL="501750" lvl="1" indent="-285750"/>
            <a:r>
              <a:rPr lang="en-AU" sz="1600" dirty="0"/>
              <a:t>IR temperature sensors (T</a:t>
            </a:r>
            <a:r>
              <a:rPr lang="en-AU" sz="1600" baseline="-25000" dirty="0"/>
              <a:t>c</a:t>
            </a:r>
            <a:r>
              <a:rPr lang="en-AU" sz="1600" dirty="0"/>
              <a:t>) – 2 sensors, 5</a:t>
            </a:r>
            <a:r>
              <a:rPr lang="en-AU" sz="1600" baseline="30000" dirty="0"/>
              <a:t>o</a:t>
            </a:r>
            <a:r>
              <a:rPr lang="en-AU" sz="1600" dirty="0"/>
              <a:t> FOV, 1.8 m</a:t>
            </a:r>
            <a:r>
              <a:rPr lang="en-AU" sz="1600" baseline="30000" dirty="0"/>
              <a:t>2</a:t>
            </a:r>
            <a:r>
              <a:rPr lang="en-AU" sz="1600" dirty="0"/>
              <a:t> target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/>
              <a:t>Soil data – Dec &amp; May</a:t>
            </a:r>
          </a:p>
          <a:p>
            <a:pPr marL="501750" lvl="1" indent="-285750"/>
            <a:r>
              <a:rPr lang="en-AU" sz="1600" dirty="0"/>
              <a:t>Chemistry – pH, EC, NPKS, exchangeable cations</a:t>
            </a:r>
          </a:p>
          <a:p>
            <a:pPr marL="501750" lvl="1" indent="-285750"/>
            <a:r>
              <a:rPr lang="en-AU" sz="1600" dirty="0"/>
              <a:t>Physics - bulk density, penetration resistance, </a:t>
            </a:r>
            <a:r>
              <a:rPr lang="en-AU" sz="1600" dirty="0" err="1"/>
              <a:t>K</a:t>
            </a:r>
            <a:r>
              <a:rPr lang="en-AU" sz="1600" baseline="-25000" dirty="0" err="1"/>
              <a:t>sat</a:t>
            </a:r>
            <a:endParaRPr lang="en-AU" sz="1600" baseline="-25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913DAE3-C397-489C-87CE-9AFFC0D00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06" y="53968"/>
            <a:ext cx="6392817" cy="892175"/>
          </a:xfrm>
        </p:spPr>
        <p:txBody>
          <a:bodyPr/>
          <a:lstStyle/>
          <a:p>
            <a:r>
              <a:rPr lang="en-AU" dirty="0"/>
              <a:t>Project work – 2019-2020 season</a:t>
            </a:r>
          </a:p>
        </p:txBody>
      </p:sp>
      <p:pic>
        <p:nvPicPr>
          <p:cNvPr id="5" name="Picture 4" descr="A picture containing plant&#10;&#10;Description automatically generated">
            <a:extLst>
              <a:ext uri="{FF2B5EF4-FFF2-40B4-BE49-F238E27FC236}">
                <a16:creationId xmlns:a16="http://schemas.microsoft.com/office/drawing/2014/main" id="{E89ABA29-E13A-4AB7-8AEF-AC5C7CF7F02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30" r="7969"/>
          <a:stretch/>
        </p:blipFill>
        <p:spPr>
          <a:xfrm rot="5400000">
            <a:off x="7505094" y="-924202"/>
            <a:ext cx="3708736" cy="5665076"/>
          </a:xfrm>
          <a:prstGeom prst="rect">
            <a:avLst/>
          </a:prstGeom>
        </p:spPr>
      </p:pic>
      <p:pic>
        <p:nvPicPr>
          <p:cNvPr id="7" name="Picture 6" descr="A picture containing text, grass, outdoor, sky&#10;&#10;Description automatically generated">
            <a:extLst>
              <a:ext uri="{FF2B5EF4-FFF2-40B4-BE49-F238E27FC236}">
                <a16:creationId xmlns:a16="http://schemas.microsoft.com/office/drawing/2014/main" id="{88CCAD63-DD44-4702-B05B-7EB9B1BE611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0" r="15513" b="38975"/>
          <a:stretch/>
        </p:blipFill>
        <p:spPr>
          <a:xfrm>
            <a:off x="6526924" y="3867096"/>
            <a:ext cx="5665075" cy="2654009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6BAE91F3-1DC2-41DF-A71D-E3FF3103C9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19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998"/>
    </mc:Choice>
    <mc:Fallback xmlns="">
      <p:transition spd="slow" advTm="859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FD13FF9-C420-43A7-9140-F68CCB686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365126"/>
            <a:ext cx="10718800" cy="892175"/>
          </a:xfrm>
        </p:spPr>
        <p:txBody>
          <a:bodyPr/>
          <a:lstStyle/>
          <a:p>
            <a:r>
              <a:rPr lang="en-AU" dirty="0"/>
              <a:t>Site selection – an observational trial</a:t>
            </a:r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56DDC3CF-67EB-47F8-9C87-271BBF2DC6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82" t="2436" r="17771" b="3359"/>
          <a:stretch/>
        </p:blipFill>
        <p:spPr bwMode="auto">
          <a:xfrm>
            <a:off x="7462162" y="1390649"/>
            <a:ext cx="4656266" cy="4572000"/>
          </a:xfrm>
          <a:prstGeom prst="rect">
            <a:avLst/>
          </a:prstGeom>
          <a:ln w="158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39B082D-612D-4156-8664-7C31690FC5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4310981"/>
              </p:ext>
            </p:extLst>
          </p:nvPr>
        </p:nvGraphicFramePr>
        <p:xfrm>
          <a:off x="190062" y="1257301"/>
          <a:ext cx="7019663" cy="4838697"/>
        </p:xfrm>
        <a:graphic>
          <a:graphicData uri="http://schemas.openxmlformats.org/drawingml/2006/table">
            <a:tbl>
              <a:tblPr firstRow="1" firstCol="1" bandRow="1"/>
              <a:tblGrid>
                <a:gridCol w="641966">
                  <a:extLst>
                    <a:ext uri="{9D8B030D-6E8A-4147-A177-3AD203B41FA5}">
                      <a16:colId xmlns:a16="http://schemas.microsoft.com/office/drawing/2014/main" val="1170210541"/>
                    </a:ext>
                  </a:extLst>
                </a:gridCol>
                <a:gridCol w="772963">
                  <a:extLst>
                    <a:ext uri="{9D8B030D-6E8A-4147-A177-3AD203B41FA5}">
                      <a16:colId xmlns:a16="http://schemas.microsoft.com/office/drawing/2014/main" val="358128283"/>
                    </a:ext>
                  </a:extLst>
                </a:gridCol>
                <a:gridCol w="666974">
                  <a:extLst>
                    <a:ext uri="{9D8B030D-6E8A-4147-A177-3AD203B41FA5}">
                      <a16:colId xmlns:a16="http://schemas.microsoft.com/office/drawing/2014/main" val="1408777825"/>
                    </a:ext>
                  </a:extLst>
                </a:gridCol>
                <a:gridCol w="796066">
                  <a:extLst>
                    <a:ext uri="{9D8B030D-6E8A-4147-A177-3AD203B41FA5}">
                      <a16:colId xmlns:a16="http://schemas.microsoft.com/office/drawing/2014/main" val="3111331913"/>
                    </a:ext>
                  </a:extLst>
                </a:gridCol>
                <a:gridCol w="742278">
                  <a:extLst>
                    <a:ext uri="{9D8B030D-6E8A-4147-A177-3AD203B41FA5}">
                      <a16:colId xmlns:a16="http://schemas.microsoft.com/office/drawing/2014/main" val="3229369403"/>
                    </a:ext>
                  </a:extLst>
                </a:gridCol>
                <a:gridCol w="699247">
                  <a:extLst>
                    <a:ext uri="{9D8B030D-6E8A-4147-A177-3AD203B41FA5}">
                      <a16:colId xmlns:a16="http://schemas.microsoft.com/office/drawing/2014/main" val="201361749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188725693"/>
                    </a:ext>
                  </a:extLst>
                </a:gridCol>
                <a:gridCol w="871369">
                  <a:extLst>
                    <a:ext uri="{9D8B030D-6E8A-4147-A177-3AD203B41FA5}">
                      <a16:colId xmlns:a16="http://schemas.microsoft.com/office/drawing/2014/main" val="98322614"/>
                    </a:ext>
                  </a:extLst>
                </a:gridCol>
              </a:tblGrid>
              <a:tr h="8275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400" b="1" dirty="0">
                          <a:effectLst/>
                          <a:latin typeface="Segoe UI" panose="020B0502040204020203" pitchFamily="34" charset="0"/>
                          <a:ea typeface="Gill Sans MT" panose="020B0502020104020203" pitchFamily="34" charset="0"/>
                          <a:cs typeface="Majalla UI"/>
                        </a:rPr>
                        <a:t>Site</a:t>
                      </a:r>
                      <a:endParaRPr lang="en-AU" sz="1400" dirty="0">
                        <a:effectLst/>
                        <a:latin typeface="Segoe UI" panose="020B0502040204020203" pitchFamily="34" charset="0"/>
                        <a:ea typeface="Gill Sans MT" panose="020B0502020104020203" pitchFamily="34" charset="0"/>
                        <a:cs typeface="Majalla UI"/>
                      </a:endParaRPr>
                    </a:p>
                  </a:txBody>
                  <a:tcPr marL="68302" marR="6830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400" b="1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Gill Sans MT" panose="020B0502020104020203" pitchFamily="34" charset="0"/>
                          <a:cs typeface="Majalla UI"/>
                        </a:rPr>
                        <a:t>Soil type</a:t>
                      </a:r>
                      <a:endParaRPr lang="en-AU" sz="1400" dirty="0">
                        <a:effectLst/>
                        <a:latin typeface="Segoe UI" panose="020B0502040204020203" pitchFamily="34" charset="0"/>
                        <a:ea typeface="Gill Sans MT" panose="020B0502020104020203" pitchFamily="34" charset="0"/>
                        <a:cs typeface="Majalla UI"/>
                      </a:endParaRPr>
                    </a:p>
                  </a:txBody>
                  <a:tcPr marL="68302" marR="6830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b="1" dirty="0">
                          <a:effectLst/>
                          <a:latin typeface="Segoe UI" panose="020B0502040204020203" pitchFamily="34" charset="0"/>
                          <a:ea typeface="Gill Sans MT" panose="020B0502020104020203" pitchFamily="34" charset="0"/>
                          <a:cs typeface="Majalla UI"/>
                        </a:rPr>
                        <a:t>Clay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050" i="1" dirty="0">
                          <a:effectLst/>
                          <a:latin typeface="Segoe UI" panose="020B0502040204020203" pitchFamily="34" charset="0"/>
                          <a:ea typeface="Gill Sans MT" panose="020B0502020104020203" pitchFamily="34" charset="0"/>
                          <a:cs typeface="Majalla UI"/>
                        </a:rPr>
                        <a:t>(%)</a:t>
                      </a:r>
                    </a:p>
                  </a:txBody>
                  <a:tcPr marL="68302" marR="6830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b="1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Gill Sans MT" panose="020B0502020104020203" pitchFamily="34" charset="0"/>
                          <a:cs typeface="Majalla UI"/>
                        </a:rPr>
                        <a:t>Emitter</a:t>
                      </a:r>
                      <a:endParaRPr lang="en-AU" sz="1400" dirty="0">
                        <a:effectLst/>
                        <a:latin typeface="Segoe UI" panose="020B0502040204020203" pitchFamily="34" charset="0"/>
                        <a:ea typeface="Gill Sans MT" panose="020B0502020104020203" pitchFamily="34" charset="0"/>
                        <a:cs typeface="Majalla U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b="1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Gill Sans MT" panose="020B0502020104020203" pitchFamily="34" charset="0"/>
                          <a:cs typeface="Majalla UI"/>
                        </a:rPr>
                        <a:t>rate</a:t>
                      </a:r>
                      <a:endParaRPr lang="en-AU" sz="1400" dirty="0">
                        <a:effectLst/>
                        <a:latin typeface="Segoe UI" panose="020B0502040204020203" pitchFamily="34" charset="0"/>
                        <a:ea typeface="Gill Sans MT" panose="020B0502020104020203" pitchFamily="34" charset="0"/>
                        <a:cs typeface="Majalla U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050" i="1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Gill Sans MT" panose="020B0502020104020203" pitchFamily="34" charset="0"/>
                          <a:cs typeface="Majalla UI"/>
                        </a:rPr>
                        <a:t>(L/hr)</a:t>
                      </a:r>
                      <a:endParaRPr lang="en-AU" sz="1400" dirty="0">
                        <a:effectLst/>
                        <a:latin typeface="Segoe UI" panose="020B0502040204020203" pitchFamily="34" charset="0"/>
                        <a:ea typeface="Gill Sans MT" panose="020B0502020104020203" pitchFamily="34" charset="0"/>
                        <a:cs typeface="Majalla UI"/>
                      </a:endParaRPr>
                    </a:p>
                  </a:txBody>
                  <a:tcPr marL="68302" marR="6830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b="1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Gill Sans MT" panose="020B0502020104020203" pitchFamily="34" charset="0"/>
                          <a:cs typeface="Majalla UI"/>
                        </a:rPr>
                        <a:t>Row Space</a:t>
                      </a:r>
                      <a:endParaRPr lang="en-AU" sz="1400" dirty="0">
                        <a:effectLst/>
                        <a:latin typeface="Segoe UI" panose="020B0502040204020203" pitchFamily="34" charset="0"/>
                        <a:ea typeface="Gill Sans MT" panose="020B0502020104020203" pitchFamily="34" charset="0"/>
                        <a:cs typeface="Majalla U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050" i="1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Gill Sans MT" panose="020B0502020104020203" pitchFamily="34" charset="0"/>
                          <a:cs typeface="Majalla UI"/>
                        </a:rPr>
                        <a:t>(m)</a:t>
                      </a:r>
                      <a:endParaRPr lang="en-AU" sz="1400" dirty="0">
                        <a:effectLst/>
                        <a:latin typeface="Segoe UI" panose="020B0502040204020203" pitchFamily="34" charset="0"/>
                        <a:ea typeface="Gill Sans MT" panose="020B0502020104020203" pitchFamily="34" charset="0"/>
                        <a:cs typeface="Majalla UI"/>
                      </a:endParaRPr>
                    </a:p>
                  </a:txBody>
                  <a:tcPr marL="68302" marR="6830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b="1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Gill Sans MT" panose="020B0502020104020203" pitchFamily="34" charset="0"/>
                          <a:cs typeface="Majalla UI"/>
                        </a:rPr>
                        <a:t>Tape age</a:t>
                      </a:r>
                      <a:endParaRPr lang="en-AU" sz="1400" dirty="0">
                        <a:effectLst/>
                        <a:latin typeface="Segoe UI" panose="020B0502040204020203" pitchFamily="34" charset="0"/>
                        <a:ea typeface="Gill Sans MT" panose="020B0502020104020203" pitchFamily="34" charset="0"/>
                        <a:cs typeface="Majalla U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050" i="1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Gill Sans MT" panose="020B0502020104020203" pitchFamily="34" charset="0"/>
                          <a:cs typeface="Majalla UI"/>
                        </a:rPr>
                        <a:t>(years)</a:t>
                      </a:r>
                      <a:endParaRPr lang="en-AU" sz="1400" dirty="0">
                        <a:effectLst/>
                        <a:latin typeface="Segoe UI" panose="020B0502040204020203" pitchFamily="34" charset="0"/>
                        <a:ea typeface="Gill Sans MT" panose="020B0502020104020203" pitchFamily="34" charset="0"/>
                        <a:cs typeface="Majalla UI"/>
                      </a:endParaRPr>
                    </a:p>
                  </a:txBody>
                  <a:tcPr marL="68302" marR="6830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b="1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Gill Sans MT" panose="020B0502020104020203" pitchFamily="34" charset="0"/>
                          <a:cs typeface="Majalla UI"/>
                        </a:rPr>
                        <a:t>Preceding crops</a:t>
                      </a:r>
                      <a:endParaRPr lang="en-AU" sz="1400" dirty="0">
                        <a:effectLst/>
                        <a:latin typeface="Segoe UI" panose="020B0502040204020203" pitchFamily="34" charset="0"/>
                        <a:ea typeface="Gill Sans MT" panose="020B0502020104020203" pitchFamily="34" charset="0"/>
                        <a:cs typeface="Majalla UI"/>
                      </a:endParaRPr>
                    </a:p>
                  </a:txBody>
                  <a:tcPr marL="68302" marR="6830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b="1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Gill Sans MT" panose="020B0502020104020203" pitchFamily="34" charset="0"/>
                          <a:cs typeface="Majalla UI"/>
                        </a:rPr>
                        <a:t>Variety Mix</a:t>
                      </a:r>
                      <a:endParaRPr lang="en-AU" sz="1400" dirty="0">
                        <a:effectLst/>
                        <a:latin typeface="Segoe UI" panose="020B0502040204020203" pitchFamily="34" charset="0"/>
                        <a:ea typeface="Gill Sans MT" panose="020B0502020104020203" pitchFamily="34" charset="0"/>
                        <a:cs typeface="Majalla UI"/>
                      </a:endParaRPr>
                    </a:p>
                  </a:txBody>
                  <a:tcPr marL="68302" marR="6830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4896289"/>
                  </a:ext>
                </a:extLst>
              </a:tr>
              <a:tr h="4456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400" dirty="0">
                          <a:effectLst/>
                          <a:latin typeface="Segoe UI" panose="020B0502040204020203" pitchFamily="34" charset="0"/>
                          <a:ea typeface="Gill Sans MT" panose="020B0502020104020203" pitchFamily="34" charset="0"/>
                          <a:cs typeface="Segoe UI" panose="020B0502040204020203" pitchFamily="34" charset="0"/>
                        </a:rPr>
                        <a:t>BA-6</a:t>
                      </a:r>
                    </a:p>
                  </a:txBody>
                  <a:tcPr marL="68302" marR="68302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b="1" i="1" dirty="0">
                          <a:effectLst/>
                          <a:latin typeface="Segoe UI" panose="020B0502040204020203" pitchFamily="34" charset="0"/>
                          <a:ea typeface="Gill Sans MT" panose="020B0502020104020203" pitchFamily="34" charset="0"/>
                          <a:cs typeface="Segoe UI" panose="020B0502040204020203" pitchFamily="34" charset="0"/>
                        </a:rPr>
                        <a:t>chromosols</a:t>
                      </a:r>
                    </a:p>
                  </a:txBody>
                  <a:tcPr marL="68302" marR="68302" marT="0" marB="0" vert="vert27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66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400" dirty="0">
                          <a:effectLst/>
                          <a:latin typeface="Segoe UI" panose="020B0502040204020203" pitchFamily="34" charset="0"/>
                          <a:ea typeface="Gill Sans MT" panose="020B0502020104020203" pitchFamily="34" charset="0"/>
                          <a:cs typeface="Segoe UI" panose="020B0502040204020203" pitchFamily="34" charset="0"/>
                        </a:rPr>
                        <a:t>29</a:t>
                      </a:r>
                    </a:p>
                  </a:txBody>
                  <a:tcPr marL="68302" marR="68302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400" dirty="0">
                          <a:effectLst/>
                          <a:latin typeface="Segoe UI" panose="020B0502040204020203" pitchFamily="34" charset="0"/>
                          <a:ea typeface="Gill Sans MT" panose="020B0502020104020203" pitchFamily="34" charset="0"/>
                          <a:cs typeface="Segoe UI" panose="020B0502040204020203" pitchFamily="34" charset="0"/>
                        </a:rPr>
                        <a:t>1.05</a:t>
                      </a:r>
                    </a:p>
                  </a:txBody>
                  <a:tcPr marL="68302" marR="68302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400" dirty="0">
                          <a:effectLst/>
                          <a:latin typeface="Segoe UI" panose="020B0502040204020203" pitchFamily="34" charset="0"/>
                          <a:ea typeface="Gill Sans MT" panose="020B0502020104020203" pitchFamily="34" charset="0"/>
                          <a:cs typeface="Segoe UI" panose="020B0502040204020203" pitchFamily="34" charset="0"/>
                        </a:rPr>
                        <a:t>1.52</a:t>
                      </a:r>
                    </a:p>
                  </a:txBody>
                  <a:tcPr marL="68302" marR="68302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400" dirty="0">
                          <a:effectLst/>
                          <a:latin typeface="Segoe UI" panose="020B0502040204020203" pitchFamily="34" charset="0"/>
                          <a:ea typeface="Gill Sans MT" panose="020B0502020104020203" pitchFamily="34" charset="0"/>
                          <a:cs typeface="Segoe UI" panose="020B0502040204020203" pitchFamily="34" charset="0"/>
                        </a:rPr>
                        <a:t>new</a:t>
                      </a:r>
                    </a:p>
                  </a:txBody>
                  <a:tcPr marL="68302" marR="68302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dirty="0">
                          <a:effectLst/>
                          <a:latin typeface="Segoe UI" panose="020B0502040204020203" pitchFamily="34" charset="0"/>
                          <a:ea typeface="Gill Sans MT" panose="020B0502020104020203" pitchFamily="34" charset="0"/>
                          <a:cs typeface="Segoe UI" panose="020B0502040204020203" pitchFamily="34" charset="0"/>
                        </a:rPr>
                        <a:t>tomato – corn - corn</a:t>
                      </a:r>
                    </a:p>
                  </a:txBody>
                  <a:tcPr marL="68302" marR="68302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b="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Gill Sans MT" panose="020B0502020104020203" pitchFamily="34" charset="0"/>
                          <a:cs typeface="Segoe UI" panose="020B0502040204020203" pitchFamily="34" charset="0"/>
                        </a:rPr>
                        <a:t>UG</a:t>
                      </a:r>
                    </a:p>
                  </a:txBody>
                  <a:tcPr marL="68302" marR="68302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05078065"/>
                  </a:ext>
                </a:extLst>
              </a:tr>
              <a:tr h="445683">
                <a:tc>
                  <a:txBody>
                    <a:bodyPr/>
                    <a:lstStyle/>
                    <a:p>
                      <a:pPr algn="ctr"/>
                      <a:r>
                        <a:rPr lang="en-AU" sz="1400" dirty="0">
                          <a:effectLst/>
                          <a:latin typeface="Segoe UI" panose="020B0502040204020203" pitchFamily="34" charset="0"/>
                          <a:ea typeface="Gill Sans MT" panose="020B0502020104020203" pitchFamily="34" charset="0"/>
                          <a:cs typeface="Segoe UI" panose="020B0502040204020203" pitchFamily="34" charset="0"/>
                        </a:rPr>
                        <a:t>BA-7</a:t>
                      </a:r>
                      <a:endParaRPr lang="en-AU" sz="14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302" marR="68302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AU" sz="14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302" marR="6830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1C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400" dirty="0">
                          <a:effectLst/>
                          <a:latin typeface="Segoe UI" panose="020B0502040204020203" pitchFamily="34" charset="0"/>
                          <a:ea typeface="Gill Sans MT" panose="020B0502020104020203" pitchFamily="34" charset="0"/>
                          <a:cs typeface="Segoe UI" panose="020B0502040204020203" pitchFamily="34" charset="0"/>
                        </a:rPr>
                        <a:t>38</a:t>
                      </a:r>
                    </a:p>
                  </a:txBody>
                  <a:tcPr marL="68302" marR="68302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AU" sz="1400" dirty="0">
                        <a:effectLst/>
                        <a:latin typeface="Segoe UI" panose="020B0502040204020203" pitchFamily="34" charset="0"/>
                        <a:ea typeface="Gill Sans MT" panose="020B05020201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302" marR="6830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AU" sz="14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302" marR="68302" marT="0" marB="0" anchor="ctr">
                    <a:lnL w="12700" cmpd="sng">
                      <a:noFill/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>
                          <a:effectLst/>
                          <a:latin typeface="Segoe UI" panose="020B0502040204020203" pitchFamily="34" charset="0"/>
                          <a:ea typeface="Gill Sans MT" panose="020B0502020104020203" pitchFamily="34" charset="0"/>
                          <a:cs typeface="Segoe UI" panose="020B0502040204020203" pitchFamily="34" charset="0"/>
                        </a:rPr>
                        <a:t>9</a:t>
                      </a:r>
                      <a:endParaRPr lang="en-AU" sz="14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302" marR="68302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AU" sz="14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302" marR="68302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AU" sz="14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302" marR="68302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90629090"/>
                  </a:ext>
                </a:extLst>
              </a:tr>
              <a:tr h="445683">
                <a:tc>
                  <a:txBody>
                    <a:bodyPr/>
                    <a:lstStyle/>
                    <a:p>
                      <a:pPr algn="ctr"/>
                      <a:r>
                        <a:rPr lang="en-AU" sz="1400" dirty="0">
                          <a:effectLst/>
                          <a:latin typeface="Segoe UI" panose="020B0502040204020203" pitchFamily="34" charset="0"/>
                          <a:ea typeface="Gill Sans MT" panose="020B0502020104020203" pitchFamily="34" charset="0"/>
                          <a:cs typeface="Segoe UI" panose="020B0502040204020203" pitchFamily="34" charset="0"/>
                        </a:rPr>
                        <a:t>KR</a:t>
                      </a:r>
                      <a:endParaRPr lang="en-AU" sz="14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302" marR="68302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AU" sz="14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302" marR="6830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1C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400" dirty="0">
                          <a:effectLst/>
                          <a:latin typeface="Segoe UI" panose="020B0502040204020203" pitchFamily="34" charset="0"/>
                          <a:ea typeface="Gill Sans MT" panose="020B0502020104020203" pitchFamily="34" charset="0"/>
                          <a:cs typeface="Segoe UI" panose="020B0502040204020203" pitchFamily="34" charset="0"/>
                        </a:rPr>
                        <a:t>19</a:t>
                      </a:r>
                    </a:p>
                  </a:txBody>
                  <a:tcPr marL="68302" marR="68302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400" dirty="0">
                          <a:effectLst/>
                          <a:latin typeface="Segoe UI" panose="020B0502040204020203" pitchFamily="34" charset="0"/>
                          <a:ea typeface="Gill Sans MT" panose="020B0502020104020203" pitchFamily="34" charset="0"/>
                          <a:cs typeface="Segoe UI" panose="020B0502040204020203" pitchFamily="34" charset="0"/>
                        </a:rPr>
                        <a:t>1.60</a:t>
                      </a:r>
                    </a:p>
                  </a:txBody>
                  <a:tcPr marL="68302" marR="68302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AU" sz="14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302" marR="68302" marT="0" marB="0" anchor="ctr">
                    <a:lnL w="12700" cmpd="sng">
                      <a:noFill/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8</a:t>
                      </a:r>
                    </a:p>
                  </a:txBody>
                  <a:tcPr marL="68302" marR="68302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1400" dirty="0">
                        <a:effectLst/>
                        <a:latin typeface="Segoe UI" panose="020B0502040204020203" pitchFamily="34" charset="0"/>
                        <a:ea typeface="Gill Sans MT" panose="020B05020201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302" marR="68302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AU" sz="14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302" marR="68302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73075742"/>
                  </a:ext>
                </a:extLst>
              </a:tr>
              <a:tr h="4456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400" dirty="0">
                          <a:effectLst/>
                          <a:latin typeface="Segoe UI" panose="020B0502040204020203" pitchFamily="34" charset="0"/>
                          <a:ea typeface="Gill Sans MT" panose="020B0502020104020203" pitchFamily="34" charset="0"/>
                          <a:cs typeface="Segoe UI" panose="020B0502040204020203" pitchFamily="34" charset="0"/>
                        </a:rPr>
                        <a:t>MB</a:t>
                      </a:r>
                    </a:p>
                  </a:txBody>
                  <a:tcPr marL="68302" marR="68302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1400" i="1" dirty="0">
                        <a:effectLst/>
                        <a:latin typeface="Segoe UI" panose="020B0502040204020203" pitchFamily="34" charset="0"/>
                        <a:ea typeface="Gill Sans MT" panose="020B05020201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302" marR="6830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1C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400" dirty="0">
                          <a:effectLst/>
                          <a:latin typeface="Segoe UI" panose="020B0502040204020203" pitchFamily="34" charset="0"/>
                          <a:ea typeface="Gill Sans MT" panose="020B0502020104020203" pitchFamily="34" charset="0"/>
                          <a:cs typeface="Segoe UI" panose="020B0502040204020203" pitchFamily="34" charset="0"/>
                        </a:rPr>
                        <a:t>26</a:t>
                      </a:r>
                    </a:p>
                  </a:txBody>
                  <a:tcPr marL="68302" marR="68302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400" dirty="0">
                          <a:effectLst/>
                          <a:latin typeface="Segoe UI" panose="020B0502040204020203" pitchFamily="34" charset="0"/>
                          <a:ea typeface="Gill Sans MT" panose="020B0502020104020203" pitchFamily="34" charset="0"/>
                          <a:cs typeface="Segoe UI" panose="020B0502040204020203" pitchFamily="34" charset="0"/>
                        </a:rPr>
                        <a:t>1.05</a:t>
                      </a:r>
                    </a:p>
                  </a:txBody>
                  <a:tcPr marL="68302" marR="68302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AU" sz="1400" dirty="0">
                        <a:effectLst/>
                        <a:latin typeface="Segoe UI" panose="020B0502040204020203" pitchFamily="34" charset="0"/>
                        <a:ea typeface="Gill Sans MT" panose="020B05020201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302" marR="68302" marT="0" marB="0" anchor="ctr">
                    <a:lnL w="12700" cmpd="sng">
                      <a:noFill/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400" dirty="0">
                          <a:effectLst/>
                          <a:latin typeface="Segoe UI" panose="020B0502040204020203" pitchFamily="34" charset="0"/>
                          <a:ea typeface="Gill Sans MT" panose="020B0502020104020203" pitchFamily="34" charset="0"/>
                          <a:cs typeface="Segoe UI" panose="020B0502040204020203" pitchFamily="34" charset="0"/>
                        </a:rPr>
                        <a:t>5</a:t>
                      </a:r>
                    </a:p>
                  </a:txBody>
                  <a:tcPr marL="68302" marR="68302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dirty="0">
                          <a:effectLst/>
                          <a:latin typeface="Segoe UI" panose="020B0502040204020203" pitchFamily="34" charset="0"/>
                          <a:ea typeface="Gill Sans MT" panose="020B0502020104020203" pitchFamily="34" charset="0"/>
                          <a:cs typeface="Segoe UI" panose="020B0502040204020203" pitchFamily="34" charset="0"/>
                        </a:rPr>
                        <a:t>tomato – </a:t>
                      </a:r>
                      <a:r>
                        <a:rPr lang="en-AU" sz="1400" dirty="0" err="1">
                          <a:effectLst/>
                          <a:latin typeface="Segoe UI" panose="020B0502040204020203" pitchFamily="34" charset="0"/>
                          <a:ea typeface="Gill Sans MT" panose="020B0502020104020203" pitchFamily="34" charset="0"/>
                          <a:cs typeface="Segoe UI" panose="020B0502040204020203" pitchFamily="34" charset="0"/>
                        </a:rPr>
                        <a:t>faba</a:t>
                      </a:r>
                      <a:r>
                        <a:rPr lang="en-AU" sz="1400" dirty="0">
                          <a:effectLst/>
                          <a:latin typeface="Segoe UI" panose="020B0502040204020203" pitchFamily="34" charset="0"/>
                          <a:ea typeface="Gill Sans MT" panose="020B0502020104020203" pitchFamily="34" charset="0"/>
                          <a:cs typeface="Segoe UI" panose="020B0502040204020203" pitchFamily="34" charset="0"/>
                        </a:rPr>
                        <a:t> bean – fallow</a:t>
                      </a:r>
                    </a:p>
                  </a:txBody>
                  <a:tcPr marL="68302" marR="68302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b="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Gill Sans MT" panose="020B0502020104020203" pitchFamily="34" charset="0"/>
                          <a:cs typeface="Segoe UI" panose="020B0502040204020203" pitchFamily="34" charset="0"/>
                        </a:rPr>
                        <a:t>Heinz</a:t>
                      </a:r>
                    </a:p>
                  </a:txBody>
                  <a:tcPr marL="68302" marR="68302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41621967"/>
                  </a:ext>
                </a:extLst>
              </a:tr>
              <a:tr h="4456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400" dirty="0">
                          <a:effectLst/>
                          <a:latin typeface="Segoe UI" panose="020B0502040204020203" pitchFamily="34" charset="0"/>
                          <a:ea typeface="Gill Sans MT" panose="020B0502020104020203" pitchFamily="34" charset="0"/>
                          <a:cs typeface="Segoe UI" panose="020B0502040204020203" pitchFamily="34" charset="0"/>
                        </a:rPr>
                        <a:t>WE</a:t>
                      </a:r>
                    </a:p>
                  </a:txBody>
                  <a:tcPr marL="68302" marR="68302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b="1" i="1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Gill Sans MT" panose="020B0502020104020203" pitchFamily="34" charset="0"/>
                          <a:cs typeface="Segoe UI" panose="020B0502040204020203" pitchFamily="34" charset="0"/>
                        </a:rPr>
                        <a:t>vertosols</a:t>
                      </a:r>
                    </a:p>
                  </a:txBody>
                  <a:tcPr marL="68302" marR="68302" marT="0" marB="0" vert="vert27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400" dirty="0">
                          <a:effectLst/>
                          <a:latin typeface="Segoe UI" panose="020B0502040204020203" pitchFamily="34" charset="0"/>
                          <a:ea typeface="Gill Sans MT" panose="020B0502020104020203" pitchFamily="34" charset="0"/>
                          <a:cs typeface="Segoe UI" panose="020B0502040204020203" pitchFamily="34" charset="0"/>
                        </a:rPr>
                        <a:t>46</a:t>
                      </a:r>
                    </a:p>
                  </a:txBody>
                  <a:tcPr marL="68302" marR="68302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400" dirty="0">
                          <a:effectLst/>
                          <a:latin typeface="Segoe UI" panose="020B0502040204020203" pitchFamily="34" charset="0"/>
                          <a:ea typeface="Gill Sans MT" panose="020B0502020104020203" pitchFamily="34" charset="0"/>
                          <a:cs typeface="Segoe UI" panose="020B0502040204020203" pitchFamily="34" charset="0"/>
                        </a:rPr>
                        <a:t>1.05</a:t>
                      </a:r>
                    </a:p>
                  </a:txBody>
                  <a:tcPr marL="68302" marR="68302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400" dirty="0">
                          <a:effectLst/>
                          <a:latin typeface="Segoe UI" panose="020B0502040204020203" pitchFamily="34" charset="0"/>
                          <a:ea typeface="Gill Sans MT" panose="020B0502020104020203" pitchFamily="34" charset="0"/>
                          <a:cs typeface="Segoe UI" panose="020B0502040204020203" pitchFamily="34" charset="0"/>
                        </a:rPr>
                        <a:t>1.52</a:t>
                      </a:r>
                    </a:p>
                  </a:txBody>
                  <a:tcPr marL="68302" marR="68302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400" i="1" dirty="0">
                          <a:effectLst/>
                          <a:latin typeface="Segoe UI" panose="020B0502040204020203" pitchFamily="34" charset="0"/>
                          <a:ea typeface="Gill Sans MT" panose="020B0502020104020203" pitchFamily="34" charset="0"/>
                          <a:cs typeface="Segoe UI" panose="020B0502040204020203" pitchFamily="34" charset="0"/>
                        </a:rPr>
                        <a:t>n/r</a:t>
                      </a:r>
                    </a:p>
                  </a:txBody>
                  <a:tcPr marL="68302" marR="68302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400" dirty="0">
                          <a:effectLst/>
                          <a:latin typeface="Segoe UI" panose="020B0502040204020203" pitchFamily="34" charset="0"/>
                          <a:ea typeface="Gill Sans MT" panose="020B0502020104020203" pitchFamily="34" charset="0"/>
                          <a:cs typeface="Segoe UI" panose="020B0502040204020203" pitchFamily="34" charset="0"/>
                        </a:rPr>
                        <a:t>20 </a:t>
                      </a:r>
                      <a:r>
                        <a:rPr lang="en-AU" sz="1400" dirty="0" err="1">
                          <a:effectLst/>
                          <a:latin typeface="Segoe UI" panose="020B0502040204020203" pitchFamily="34" charset="0"/>
                          <a:ea typeface="Gill Sans MT" panose="020B0502020104020203" pitchFamily="34" charset="0"/>
                          <a:cs typeface="Segoe UI" panose="020B0502040204020203" pitchFamily="34" charset="0"/>
                        </a:rPr>
                        <a:t>yrs</a:t>
                      </a:r>
                      <a:r>
                        <a:rPr lang="en-AU" sz="1400" dirty="0">
                          <a:effectLst/>
                          <a:latin typeface="Segoe UI" panose="020B0502040204020203" pitchFamily="34" charset="0"/>
                          <a:ea typeface="Gill Sans MT" panose="020B0502020104020203" pitchFamily="34" charset="0"/>
                          <a:cs typeface="Segoe UI" panose="020B0502040204020203" pitchFamily="34" charset="0"/>
                        </a:rPr>
                        <a:t> since tomato</a:t>
                      </a:r>
                    </a:p>
                  </a:txBody>
                  <a:tcPr marL="68302" marR="68302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dirty="0">
                          <a:effectLst/>
                          <a:latin typeface="Segoe UI" panose="020B0502040204020203" pitchFamily="34" charset="0"/>
                          <a:ea typeface="Gill Sans MT" panose="020B0502020104020203" pitchFamily="34" charset="0"/>
                          <a:cs typeface="Segoe UI" panose="020B0502040204020203" pitchFamily="34" charset="0"/>
                        </a:rPr>
                        <a:t>Heinz</a:t>
                      </a:r>
                    </a:p>
                  </a:txBody>
                  <a:tcPr marL="68302" marR="68302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44158241"/>
                  </a:ext>
                </a:extLst>
              </a:tr>
              <a:tr h="4456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400" dirty="0">
                          <a:effectLst/>
                          <a:latin typeface="Segoe UI" panose="020B0502040204020203" pitchFamily="34" charset="0"/>
                          <a:ea typeface="Gill Sans MT" panose="020B0502020104020203" pitchFamily="34" charset="0"/>
                          <a:cs typeface="Segoe UI" panose="020B0502040204020203" pitchFamily="34" charset="0"/>
                        </a:rPr>
                        <a:t>KE</a:t>
                      </a:r>
                    </a:p>
                  </a:txBody>
                  <a:tcPr marL="68302" marR="68302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1400" i="1" dirty="0">
                        <a:effectLst/>
                        <a:latin typeface="Segoe UI" panose="020B0502040204020203" pitchFamily="34" charset="0"/>
                        <a:ea typeface="Gill Sans MT" panose="020B05020201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302" marR="6830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400" dirty="0">
                          <a:effectLst/>
                          <a:latin typeface="Segoe UI" panose="020B0502040204020203" pitchFamily="34" charset="0"/>
                          <a:ea typeface="Gill Sans MT" panose="020B0502020104020203" pitchFamily="34" charset="0"/>
                          <a:cs typeface="Segoe UI" panose="020B0502040204020203" pitchFamily="34" charset="0"/>
                        </a:rPr>
                        <a:t>45</a:t>
                      </a:r>
                    </a:p>
                  </a:txBody>
                  <a:tcPr marL="68302" marR="68302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400" dirty="0">
                          <a:effectLst/>
                          <a:latin typeface="Segoe UI" panose="020B0502040204020203" pitchFamily="34" charset="0"/>
                          <a:ea typeface="Gill Sans MT" panose="020B0502020104020203" pitchFamily="34" charset="0"/>
                          <a:cs typeface="Segoe UI" panose="020B0502040204020203" pitchFamily="34" charset="0"/>
                        </a:rPr>
                        <a:t>1.60</a:t>
                      </a:r>
                    </a:p>
                  </a:txBody>
                  <a:tcPr marL="68302" marR="68302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AU" sz="1400" dirty="0">
                        <a:effectLst/>
                        <a:latin typeface="Segoe UI" panose="020B0502040204020203" pitchFamily="34" charset="0"/>
                        <a:ea typeface="Gill Sans MT" panose="020B05020201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302" marR="6830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400" dirty="0">
                          <a:effectLst/>
                          <a:latin typeface="Segoe UI" panose="020B0502040204020203" pitchFamily="34" charset="0"/>
                          <a:ea typeface="Gill Sans MT" panose="020B0502020104020203" pitchFamily="34" charset="0"/>
                          <a:cs typeface="Segoe UI" panose="020B0502040204020203" pitchFamily="34" charset="0"/>
                        </a:rPr>
                        <a:t>4</a:t>
                      </a:r>
                    </a:p>
                  </a:txBody>
                  <a:tcPr marL="68302" marR="68302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400" b="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Gill Sans MT" panose="020B0502020104020203" pitchFamily="34" charset="0"/>
                          <a:cs typeface="Segoe UI" panose="020B0502040204020203" pitchFamily="34" charset="0"/>
                        </a:rPr>
                        <a:t>tomato – chickpea – fallow</a:t>
                      </a:r>
                    </a:p>
                  </a:txBody>
                  <a:tcPr marL="68302" marR="68302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dirty="0">
                          <a:effectLst/>
                          <a:latin typeface="Segoe UI" panose="020B0502040204020203" pitchFamily="34" charset="0"/>
                          <a:ea typeface="Gill Sans MT" panose="020B0502020104020203" pitchFamily="34" charset="0"/>
                          <a:cs typeface="Segoe UI" panose="020B0502040204020203" pitchFamily="34" charset="0"/>
                        </a:rPr>
                        <a:t>Heinz</a:t>
                      </a:r>
                    </a:p>
                  </a:txBody>
                  <a:tcPr marL="68302" marR="68302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00742392"/>
                  </a:ext>
                </a:extLst>
              </a:tr>
              <a:tr h="4456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400" dirty="0">
                          <a:effectLst/>
                          <a:latin typeface="Segoe UI" panose="020B0502040204020203" pitchFamily="34" charset="0"/>
                          <a:ea typeface="Gill Sans MT" panose="020B0502020104020203" pitchFamily="34" charset="0"/>
                          <a:cs typeface="Segoe UI" panose="020B0502040204020203" pitchFamily="34" charset="0"/>
                        </a:rPr>
                        <a:t>MW</a:t>
                      </a:r>
                    </a:p>
                  </a:txBody>
                  <a:tcPr marL="68302" marR="68302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1400" i="1" dirty="0">
                        <a:effectLst/>
                        <a:latin typeface="Segoe UI" panose="020B0502040204020203" pitchFamily="34" charset="0"/>
                        <a:ea typeface="Gill Sans MT" panose="020B05020201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302" marR="6830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400" dirty="0">
                          <a:effectLst/>
                          <a:latin typeface="Segoe UI" panose="020B0502040204020203" pitchFamily="34" charset="0"/>
                          <a:ea typeface="Gill Sans MT" panose="020B0502020104020203" pitchFamily="34" charset="0"/>
                          <a:cs typeface="Segoe UI" panose="020B0502040204020203" pitchFamily="34" charset="0"/>
                        </a:rPr>
                        <a:t>40</a:t>
                      </a:r>
                    </a:p>
                  </a:txBody>
                  <a:tcPr marL="68302" marR="68302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AU" sz="1400" dirty="0">
                        <a:effectLst/>
                        <a:latin typeface="Segoe UI" panose="020B0502040204020203" pitchFamily="34" charset="0"/>
                        <a:ea typeface="Gill Sans MT" panose="020B05020201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302" marR="6830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AU" sz="1400" dirty="0">
                        <a:effectLst/>
                        <a:latin typeface="Segoe UI" panose="020B0502040204020203" pitchFamily="34" charset="0"/>
                        <a:ea typeface="Gill Sans MT" panose="020B05020201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302" marR="6830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400" dirty="0">
                          <a:effectLst/>
                          <a:latin typeface="Segoe UI" panose="020B0502040204020203" pitchFamily="34" charset="0"/>
                          <a:ea typeface="Gill Sans MT" panose="020B0502020104020203" pitchFamily="34" charset="0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 marL="68302" marR="68302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400" b="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Gill Sans MT" panose="020B0502020104020203" pitchFamily="34" charset="0"/>
                          <a:cs typeface="Segoe UI" panose="020B0502040204020203" pitchFamily="34" charset="0"/>
                        </a:rPr>
                        <a:t>tomato – tomato</a:t>
                      </a:r>
                    </a:p>
                  </a:txBody>
                  <a:tcPr marL="68302" marR="68302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dirty="0">
                          <a:effectLst/>
                          <a:latin typeface="Segoe UI" panose="020B0502040204020203" pitchFamily="34" charset="0"/>
                          <a:ea typeface="Gill Sans MT" panose="020B0502020104020203" pitchFamily="34" charset="0"/>
                          <a:cs typeface="Segoe UI" panose="020B0502040204020203" pitchFamily="34" charset="0"/>
                        </a:rPr>
                        <a:t>Heinz</a:t>
                      </a:r>
                    </a:p>
                  </a:txBody>
                  <a:tcPr marL="68302" marR="68302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36521064"/>
                  </a:ext>
                </a:extLst>
              </a:tr>
              <a:tr h="4456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400" dirty="0">
                          <a:effectLst/>
                          <a:latin typeface="Segoe UI" panose="020B0502040204020203" pitchFamily="34" charset="0"/>
                          <a:ea typeface="Gill Sans MT" panose="020B0502020104020203" pitchFamily="34" charset="0"/>
                          <a:cs typeface="Segoe UI" panose="020B0502040204020203" pitchFamily="34" charset="0"/>
                        </a:rPr>
                        <a:t>HE</a:t>
                      </a:r>
                    </a:p>
                  </a:txBody>
                  <a:tcPr marL="68302" marR="68302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1400" i="1" dirty="0">
                        <a:effectLst/>
                        <a:latin typeface="Segoe UI" panose="020B0502040204020203" pitchFamily="34" charset="0"/>
                        <a:ea typeface="Gill Sans MT" panose="020B05020201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302" marR="6830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400" dirty="0">
                          <a:effectLst/>
                          <a:latin typeface="Segoe UI" panose="020B0502040204020203" pitchFamily="34" charset="0"/>
                          <a:ea typeface="Gill Sans MT" panose="020B0502020104020203" pitchFamily="34" charset="0"/>
                          <a:cs typeface="Segoe UI" panose="020B0502040204020203" pitchFamily="34" charset="0"/>
                        </a:rPr>
                        <a:t>46</a:t>
                      </a:r>
                    </a:p>
                  </a:txBody>
                  <a:tcPr marL="68302" marR="68302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AU" sz="1400" dirty="0">
                        <a:effectLst/>
                        <a:latin typeface="Segoe UI" panose="020B0502040204020203" pitchFamily="34" charset="0"/>
                        <a:ea typeface="Gill Sans MT" panose="020B05020201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302" marR="6830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400" b="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Gill Sans MT" panose="020B0502020104020203" pitchFamily="34" charset="0"/>
                          <a:cs typeface="Segoe UI" panose="020B0502040204020203" pitchFamily="34" charset="0"/>
                        </a:rPr>
                        <a:t>1.68</a:t>
                      </a:r>
                    </a:p>
                  </a:txBody>
                  <a:tcPr marL="68302" marR="68302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400" dirty="0">
                          <a:effectLst/>
                          <a:latin typeface="Segoe UI" panose="020B0502040204020203" pitchFamily="34" charset="0"/>
                          <a:ea typeface="Gill Sans MT" panose="020B05020201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68302" marR="68302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dirty="0">
                          <a:effectLst/>
                          <a:latin typeface="Segoe UI" panose="020B0502040204020203" pitchFamily="34" charset="0"/>
                          <a:ea typeface="Gill Sans MT" panose="020B0502020104020203" pitchFamily="34" charset="0"/>
                          <a:cs typeface="Segoe UI" panose="020B0502040204020203" pitchFamily="34" charset="0"/>
                        </a:rPr>
                        <a:t>re-laser  – tomato</a:t>
                      </a:r>
                    </a:p>
                  </a:txBody>
                  <a:tcPr marL="68302" marR="68302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dirty="0">
                          <a:effectLst/>
                          <a:latin typeface="Segoe UI" panose="020B0502040204020203" pitchFamily="34" charset="0"/>
                          <a:ea typeface="Gill Sans MT" panose="020B0502020104020203" pitchFamily="34" charset="0"/>
                          <a:cs typeface="Segoe UI" panose="020B0502040204020203" pitchFamily="34" charset="0"/>
                        </a:rPr>
                        <a:t>Heinz</a:t>
                      </a:r>
                    </a:p>
                  </a:txBody>
                  <a:tcPr marL="68302" marR="68302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00363446"/>
                  </a:ext>
                </a:extLst>
              </a:tr>
              <a:tr h="4456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400" dirty="0">
                          <a:effectLst/>
                          <a:latin typeface="Segoe UI" panose="020B0502040204020203" pitchFamily="34" charset="0"/>
                          <a:ea typeface="Gill Sans MT" panose="020B0502020104020203" pitchFamily="34" charset="0"/>
                          <a:cs typeface="Segoe UI" panose="020B0502040204020203" pitchFamily="34" charset="0"/>
                        </a:rPr>
                        <a:t>CH</a:t>
                      </a:r>
                    </a:p>
                  </a:txBody>
                  <a:tcPr marL="68302" marR="68302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AU" sz="1400" i="1" dirty="0">
                        <a:effectLst/>
                        <a:latin typeface="Segoe UI" panose="020B0502040204020203" pitchFamily="34" charset="0"/>
                        <a:ea typeface="Gill Sans MT" panose="020B05020201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302" marR="6830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400" dirty="0">
                          <a:effectLst/>
                          <a:latin typeface="Segoe UI" panose="020B0502040204020203" pitchFamily="34" charset="0"/>
                          <a:ea typeface="Gill Sans MT" panose="020B0502020104020203" pitchFamily="34" charset="0"/>
                          <a:cs typeface="Segoe UI" panose="020B0502040204020203" pitchFamily="34" charset="0"/>
                        </a:rPr>
                        <a:t>42</a:t>
                      </a:r>
                    </a:p>
                  </a:txBody>
                  <a:tcPr marL="68302" marR="68302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AU" sz="1400" dirty="0">
                        <a:effectLst/>
                        <a:latin typeface="Segoe UI" panose="020B0502040204020203" pitchFamily="34" charset="0"/>
                        <a:ea typeface="Gill Sans MT" panose="020B05020201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302" marR="68302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AU" sz="1400" b="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Gill Sans MT" panose="020B05020201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302" marR="68302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AU" sz="1400" dirty="0">
                          <a:effectLst/>
                          <a:latin typeface="Segoe UI" panose="020B0502040204020203" pitchFamily="34" charset="0"/>
                          <a:ea typeface="Gill Sans MT" panose="020B0502020104020203" pitchFamily="34" charset="0"/>
                          <a:cs typeface="Segoe UI" panose="020B0502040204020203" pitchFamily="34" charset="0"/>
                        </a:rPr>
                        <a:t>9</a:t>
                      </a:r>
                    </a:p>
                  </a:txBody>
                  <a:tcPr marL="68302" marR="68302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dirty="0">
                          <a:effectLst/>
                          <a:latin typeface="Segoe UI" panose="020B0502040204020203" pitchFamily="34" charset="0"/>
                          <a:ea typeface="Gill Sans MT" panose="020B0502020104020203" pitchFamily="34" charset="0"/>
                          <a:cs typeface="Segoe UI" panose="020B0502040204020203" pitchFamily="34" charset="0"/>
                        </a:rPr>
                        <a:t>tomato – fallow</a:t>
                      </a:r>
                    </a:p>
                  </a:txBody>
                  <a:tcPr marL="68302" marR="68302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dirty="0">
                          <a:effectLst/>
                          <a:latin typeface="Segoe UI" panose="020B0502040204020203" pitchFamily="34" charset="0"/>
                          <a:ea typeface="Gill Sans MT" panose="020B0502020104020203" pitchFamily="34" charset="0"/>
                          <a:cs typeface="Segoe UI" panose="020B0502040204020203" pitchFamily="34" charset="0"/>
                        </a:rPr>
                        <a:t>Heinz</a:t>
                      </a:r>
                    </a:p>
                  </a:txBody>
                  <a:tcPr marL="68302" marR="68302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3898956"/>
                  </a:ext>
                </a:extLst>
              </a:tr>
            </a:tbl>
          </a:graphicData>
        </a:graphic>
      </p:graphicFrame>
      <p:pic>
        <p:nvPicPr>
          <p:cNvPr id="29" name="Audio 28">
            <a:hlinkClick r:id="" action="ppaction://media"/>
            <a:extLst>
              <a:ext uri="{FF2B5EF4-FFF2-40B4-BE49-F238E27FC236}">
                <a16:creationId xmlns:a16="http://schemas.microsoft.com/office/drawing/2014/main" id="{11CBEAF1-CF9D-4D77-B6D5-40F86FEDB2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62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834"/>
    </mc:Choice>
    <mc:Fallback xmlns="">
      <p:transition spd="slow" advTm="788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6590E-B988-4434-9957-D5A7445AF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365126"/>
            <a:ext cx="10718800" cy="892175"/>
          </a:xfrm>
        </p:spPr>
        <p:txBody>
          <a:bodyPr anchor="ctr">
            <a:normAutofit/>
          </a:bodyPr>
          <a:lstStyle/>
          <a:p>
            <a:r>
              <a:rPr lang="en-AU" dirty="0"/>
              <a:t>Water use and yields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F6644D6-A20B-4BE7-89D5-666C4432FC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69686"/>
              </p:ext>
            </p:extLst>
          </p:nvPr>
        </p:nvGraphicFramePr>
        <p:xfrm>
          <a:off x="860887" y="1263871"/>
          <a:ext cx="10470226" cy="47918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76353">
                  <a:extLst>
                    <a:ext uri="{9D8B030D-6E8A-4147-A177-3AD203B41FA5}">
                      <a16:colId xmlns:a16="http://schemas.microsoft.com/office/drawing/2014/main" val="1578815730"/>
                    </a:ext>
                  </a:extLst>
                </a:gridCol>
                <a:gridCol w="1087359">
                  <a:extLst>
                    <a:ext uri="{9D8B030D-6E8A-4147-A177-3AD203B41FA5}">
                      <a16:colId xmlns:a16="http://schemas.microsoft.com/office/drawing/2014/main" val="3949756459"/>
                    </a:ext>
                  </a:extLst>
                </a:gridCol>
                <a:gridCol w="1485698">
                  <a:extLst>
                    <a:ext uri="{9D8B030D-6E8A-4147-A177-3AD203B41FA5}">
                      <a16:colId xmlns:a16="http://schemas.microsoft.com/office/drawing/2014/main" val="68587158"/>
                    </a:ext>
                  </a:extLst>
                </a:gridCol>
                <a:gridCol w="1593358">
                  <a:extLst>
                    <a:ext uri="{9D8B030D-6E8A-4147-A177-3AD203B41FA5}">
                      <a16:colId xmlns:a16="http://schemas.microsoft.com/office/drawing/2014/main" val="1440075477"/>
                    </a:ext>
                  </a:extLst>
                </a:gridCol>
                <a:gridCol w="1421104">
                  <a:extLst>
                    <a:ext uri="{9D8B030D-6E8A-4147-A177-3AD203B41FA5}">
                      <a16:colId xmlns:a16="http://schemas.microsoft.com/office/drawing/2014/main" val="919544947"/>
                    </a:ext>
                  </a:extLst>
                </a:gridCol>
                <a:gridCol w="1528763">
                  <a:extLst>
                    <a:ext uri="{9D8B030D-6E8A-4147-A177-3AD203B41FA5}">
                      <a16:colId xmlns:a16="http://schemas.microsoft.com/office/drawing/2014/main" val="3358341623"/>
                    </a:ext>
                  </a:extLst>
                </a:gridCol>
                <a:gridCol w="1055062">
                  <a:extLst>
                    <a:ext uri="{9D8B030D-6E8A-4147-A177-3AD203B41FA5}">
                      <a16:colId xmlns:a16="http://schemas.microsoft.com/office/drawing/2014/main" val="3291008835"/>
                    </a:ext>
                  </a:extLst>
                </a:gridCol>
                <a:gridCol w="1122529">
                  <a:extLst>
                    <a:ext uri="{9D8B030D-6E8A-4147-A177-3AD203B41FA5}">
                      <a16:colId xmlns:a16="http://schemas.microsoft.com/office/drawing/2014/main" val="689969515"/>
                    </a:ext>
                  </a:extLst>
                </a:gridCol>
              </a:tblGrid>
              <a:tr h="38318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>
                          <a:effectLst/>
                        </a:rPr>
                        <a:t>Site</a:t>
                      </a:r>
                      <a:endParaRPr lang="en-AU" sz="20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576" marR="157576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>
                          <a:effectLst/>
                        </a:rPr>
                        <a:t>Rain</a:t>
                      </a:r>
                      <a:endParaRPr lang="en-AU" sz="20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576" marR="157576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>
                          <a:effectLst/>
                        </a:rPr>
                        <a:t>Irrigation</a:t>
                      </a:r>
                      <a:endParaRPr lang="en-AU" sz="20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576" marR="157576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>
                          <a:effectLst/>
                        </a:rPr>
                        <a:t>Crop Water Use</a:t>
                      </a:r>
                      <a:endParaRPr lang="en-AU" sz="20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576" marR="157576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>
                          <a:effectLst/>
                        </a:rPr>
                        <a:t>Deep Drainage</a:t>
                      </a:r>
                      <a:endParaRPr lang="en-AU" sz="20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576" marR="157576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>
                          <a:effectLst/>
                        </a:rPr>
                        <a:t>Leaching Fraction</a:t>
                      </a:r>
                      <a:endParaRPr lang="en-AU" sz="20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576" marR="157576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>
                          <a:effectLst/>
                        </a:rPr>
                        <a:t>N</a:t>
                      </a:r>
                      <a:endParaRPr lang="en-AU" sz="20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576" marR="157576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>
                          <a:effectLst/>
                        </a:rPr>
                        <a:t>Yield</a:t>
                      </a:r>
                      <a:endParaRPr lang="en-AU" sz="20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576" marR="157576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4868026"/>
                  </a:ext>
                </a:extLst>
              </a:tr>
              <a:tr h="22224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800">
                          <a:effectLst/>
                        </a:rPr>
                        <a:t> </a:t>
                      </a:r>
                      <a:endParaRPr lang="en-AU" sz="25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576" marR="157576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400" i="1" dirty="0">
                          <a:effectLst/>
                        </a:rPr>
                        <a:t>mm</a:t>
                      </a:r>
                      <a:endParaRPr lang="en-AU" sz="2000" i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576" marR="157576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400" i="1" dirty="0">
                          <a:effectLst/>
                        </a:rPr>
                        <a:t>mm</a:t>
                      </a:r>
                      <a:endParaRPr lang="en-AU" sz="2000" i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576" marR="157576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400" i="1" dirty="0">
                          <a:effectLst/>
                        </a:rPr>
                        <a:t>mm</a:t>
                      </a:r>
                      <a:endParaRPr lang="en-AU" sz="2000" i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576" marR="157576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400" i="1" dirty="0">
                          <a:effectLst/>
                        </a:rPr>
                        <a:t>mm</a:t>
                      </a:r>
                      <a:endParaRPr lang="en-AU" sz="2000" i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576" marR="157576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400" i="1" dirty="0">
                          <a:effectLst/>
                        </a:rPr>
                        <a:t>%</a:t>
                      </a:r>
                      <a:endParaRPr lang="en-AU" sz="2000" i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576" marR="157576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400" i="1" dirty="0">
                          <a:effectLst/>
                        </a:rPr>
                        <a:t>kg ha</a:t>
                      </a:r>
                      <a:r>
                        <a:rPr lang="en-GB" sz="1400" i="1" baseline="30000" dirty="0">
                          <a:effectLst/>
                        </a:rPr>
                        <a:t>-1</a:t>
                      </a:r>
                      <a:endParaRPr lang="en-AU" sz="2000" i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576" marR="157576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400" i="1" dirty="0">
                          <a:effectLst/>
                        </a:rPr>
                        <a:t>t ha-</a:t>
                      </a:r>
                      <a:r>
                        <a:rPr lang="en-GB" sz="1400" i="1" baseline="30000" dirty="0">
                          <a:effectLst/>
                        </a:rPr>
                        <a:t>1</a:t>
                      </a:r>
                      <a:endParaRPr lang="en-AU" sz="2000" i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576" marR="157576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7922284"/>
                  </a:ext>
                </a:extLst>
              </a:tr>
              <a:tr h="43420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>
                          <a:effectLst/>
                        </a:rPr>
                        <a:t>BA-6</a:t>
                      </a:r>
                      <a:endParaRPr lang="en-AU" sz="2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576" marR="157576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66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>
                          <a:effectLst/>
                        </a:rPr>
                        <a:t>138</a:t>
                      </a:r>
                      <a:endParaRPr lang="en-AU" sz="2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576" marR="157576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66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>
                          <a:effectLst/>
                        </a:rPr>
                        <a:t>625</a:t>
                      </a:r>
                      <a:endParaRPr lang="en-AU" sz="2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576" marR="157576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66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>
                          <a:effectLst/>
                        </a:rPr>
                        <a:t>451</a:t>
                      </a:r>
                      <a:endParaRPr lang="en-AU" sz="2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576" marR="157576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66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>
                          <a:effectLst/>
                        </a:rPr>
                        <a:t>312</a:t>
                      </a:r>
                      <a:endParaRPr lang="en-AU" sz="2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576" marR="157576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66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>
                          <a:effectLst/>
                        </a:rPr>
                        <a:t>41</a:t>
                      </a:r>
                      <a:endParaRPr lang="en-AU" sz="2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576" marR="157576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66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>
                          <a:effectLst/>
                        </a:rPr>
                        <a:t>349</a:t>
                      </a:r>
                      <a:endParaRPr lang="en-AU" sz="2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576" marR="157576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66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>
                          <a:effectLst/>
                        </a:rPr>
                        <a:t>103</a:t>
                      </a:r>
                      <a:endParaRPr lang="en-AU" sz="2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576" marR="157576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6600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1988152"/>
                  </a:ext>
                </a:extLst>
              </a:tr>
              <a:tr h="43420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>
                          <a:effectLst/>
                        </a:rPr>
                        <a:t>BA-7</a:t>
                      </a:r>
                      <a:endParaRPr lang="en-AU" sz="2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576" marR="157576" marT="0" marB="0" anchor="ctr">
                    <a:solidFill>
                      <a:srgbClr val="CC66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>
                          <a:effectLst/>
                        </a:rPr>
                        <a:t>152</a:t>
                      </a:r>
                      <a:endParaRPr lang="en-AU" sz="2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576" marR="157576" marT="0" marB="0" anchor="ctr">
                    <a:solidFill>
                      <a:srgbClr val="CC66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>
                          <a:effectLst/>
                        </a:rPr>
                        <a:t>655</a:t>
                      </a:r>
                      <a:endParaRPr lang="en-AU" sz="2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576" marR="157576" marT="0" marB="0" anchor="ctr">
                    <a:solidFill>
                      <a:srgbClr val="CC66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>
                          <a:effectLst/>
                        </a:rPr>
                        <a:t>462</a:t>
                      </a:r>
                      <a:endParaRPr lang="en-AU" sz="2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576" marR="157576" marT="0" marB="0" anchor="ctr">
                    <a:solidFill>
                      <a:srgbClr val="CC66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>
                          <a:effectLst/>
                        </a:rPr>
                        <a:t>345</a:t>
                      </a:r>
                      <a:endParaRPr lang="en-AU" sz="2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576" marR="157576" marT="0" marB="0" anchor="ctr">
                    <a:solidFill>
                      <a:srgbClr val="CC66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>
                          <a:effectLst/>
                        </a:rPr>
                        <a:t>43</a:t>
                      </a:r>
                      <a:endParaRPr lang="en-AU" sz="2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576" marR="157576" marT="0" marB="0" anchor="ctr">
                    <a:solidFill>
                      <a:srgbClr val="CC66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>
                          <a:effectLst/>
                        </a:rPr>
                        <a:t>349</a:t>
                      </a:r>
                      <a:endParaRPr lang="en-AU" sz="2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576" marR="157576" marT="0" marB="0" anchor="ctr">
                    <a:solidFill>
                      <a:srgbClr val="CC66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>
                          <a:effectLst/>
                        </a:rPr>
                        <a:t>105</a:t>
                      </a:r>
                      <a:endParaRPr lang="en-AU" sz="2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576" marR="157576" marT="0" marB="0" anchor="ctr">
                    <a:solidFill>
                      <a:srgbClr val="CC6600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9971875"/>
                  </a:ext>
                </a:extLst>
              </a:tr>
              <a:tr h="43420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>
                          <a:effectLst/>
                        </a:rPr>
                        <a:t>KR</a:t>
                      </a:r>
                      <a:endParaRPr lang="en-AU" sz="2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576" marR="157576" marT="0" marB="0" anchor="ctr">
                    <a:solidFill>
                      <a:srgbClr val="CC66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>
                          <a:effectLst/>
                        </a:rPr>
                        <a:t>156</a:t>
                      </a:r>
                      <a:endParaRPr lang="en-AU" sz="2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576" marR="157576" marT="0" marB="0" anchor="ctr">
                    <a:solidFill>
                      <a:srgbClr val="CC66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>
                          <a:effectLst/>
                        </a:rPr>
                        <a:t>840</a:t>
                      </a:r>
                      <a:endParaRPr lang="en-AU" sz="2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576" marR="157576" marT="0" marB="0" anchor="ctr">
                    <a:solidFill>
                      <a:srgbClr val="CC66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>
                          <a:effectLst/>
                        </a:rPr>
                        <a:t>478</a:t>
                      </a:r>
                      <a:endParaRPr lang="en-AU" sz="2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576" marR="157576" marT="0" marB="0" anchor="ctr">
                    <a:solidFill>
                      <a:srgbClr val="CC66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>
                          <a:effectLst/>
                        </a:rPr>
                        <a:t>518</a:t>
                      </a:r>
                      <a:endParaRPr lang="en-AU" sz="2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576" marR="157576" marT="0" marB="0" anchor="ctr">
                    <a:solidFill>
                      <a:srgbClr val="CC66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>
                          <a:effectLst/>
                        </a:rPr>
                        <a:t>52</a:t>
                      </a:r>
                      <a:endParaRPr lang="en-AU" sz="2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576" marR="157576" marT="0" marB="0" anchor="ctr">
                    <a:solidFill>
                      <a:srgbClr val="CC66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>
                          <a:effectLst/>
                        </a:rPr>
                        <a:t>333</a:t>
                      </a:r>
                      <a:endParaRPr lang="en-AU" sz="2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576" marR="157576" marT="0" marB="0" anchor="ctr">
                    <a:solidFill>
                      <a:srgbClr val="CC66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>
                          <a:effectLst/>
                        </a:rPr>
                        <a:t>116</a:t>
                      </a:r>
                      <a:endParaRPr lang="en-AU" sz="2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576" marR="157576" marT="0" marB="0" anchor="ctr">
                    <a:solidFill>
                      <a:srgbClr val="CC6600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9383218"/>
                  </a:ext>
                </a:extLst>
              </a:tr>
              <a:tr h="43420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>
                          <a:effectLst/>
                        </a:rPr>
                        <a:t>MB</a:t>
                      </a:r>
                      <a:endParaRPr lang="en-AU" sz="2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576" marR="157576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66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>
                          <a:effectLst/>
                        </a:rPr>
                        <a:t>61</a:t>
                      </a:r>
                      <a:endParaRPr lang="en-AU" sz="2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576" marR="157576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66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>
                          <a:effectLst/>
                        </a:rPr>
                        <a:t>800</a:t>
                      </a:r>
                      <a:endParaRPr lang="en-AU" sz="2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576" marR="157576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66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>
                          <a:effectLst/>
                        </a:rPr>
                        <a:t>568</a:t>
                      </a:r>
                      <a:endParaRPr lang="en-AU" sz="2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576" marR="157576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66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>
                          <a:effectLst/>
                        </a:rPr>
                        <a:t>293</a:t>
                      </a:r>
                      <a:endParaRPr lang="en-AU" sz="2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576" marR="157576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66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>
                          <a:effectLst/>
                        </a:rPr>
                        <a:t>34</a:t>
                      </a:r>
                      <a:endParaRPr lang="en-AU" sz="2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576" marR="157576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66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>
                          <a:effectLst/>
                        </a:rPr>
                        <a:t>375</a:t>
                      </a:r>
                      <a:endParaRPr lang="en-AU" sz="2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576" marR="157576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66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>
                          <a:effectLst/>
                        </a:rPr>
                        <a:t>148</a:t>
                      </a:r>
                      <a:endParaRPr lang="en-AU" sz="2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576" marR="157576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6600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4714942"/>
                  </a:ext>
                </a:extLst>
              </a:tr>
              <a:tr h="43420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>
                          <a:effectLst/>
                        </a:rPr>
                        <a:t>WE</a:t>
                      </a:r>
                      <a:endParaRPr lang="en-AU" sz="2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576" marR="157576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>
                          <a:effectLst/>
                        </a:rPr>
                        <a:t>185</a:t>
                      </a:r>
                      <a:endParaRPr lang="en-AU" sz="2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576" marR="157576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i="1" dirty="0">
                          <a:effectLst/>
                        </a:rPr>
                        <a:t>n/r</a:t>
                      </a:r>
                      <a:endParaRPr lang="en-AU" sz="2400" i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576" marR="157576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>
                          <a:effectLst/>
                        </a:rPr>
                        <a:t>656</a:t>
                      </a:r>
                      <a:endParaRPr lang="en-AU" sz="2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576" marR="157576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>
                          <a:effectLst/>
                        </a:rPr>
                        <a:t>--</a:t>
                      </a:r>
                      <a:endParaRPr lang="en-AU" sz="2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576" marR="157576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>
                          <a:effectLst/>
                        </a:rPr>
                        <a:t>--</a:t>
                      </a:r>
                      <a:endParaRPr lang="en-AU" sz="2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576" marR="157576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i="1" dirty="0">
                          <a:effectLst/>
                        </a:rPr>
                        <a:t>n/r</a:t>
                      </a:r>
                      <a:endParaRPr lang="en-AU" sz="2400" i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576" marR="157576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>
                          <a:effectLst/>
                        </a:rPr>
                        <a:t>160</a:t>
                      </a:r>
                      <a:endParaRPr lang="en-AU" sz="2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576" marR="157576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451497"/>
                  </a:ext>
                </a:extLst>
              </a:tr>
              <a:tr h="43420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>
                          <a:effectLst/>
                        </a:rPr>
                        <a:t>KE</a:t>
                      </a:r>
                      <a:endParaRPr lang="en-AU" sz="2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576" marR="157576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>
                          <a:effectLst/>
                        </a:rPr>
                        <a:t>118</a:t>
                      </a:r>
                      <a:endParaRPr lang="en-AU" sz="2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576" marR="157576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>
                          <a:effectLst/>
                        </a:rPr>
                        <a:t>500</a:t>
                      </a:r>
                      <a:endParaRPr lang="en-AU" sz="2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576" marR="157576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>
                          <a:effectLst/>
                        </a:rPr>
                        <a:t>441</a:t>
                      </a:r>
                      <a:endParaRPr lang="en-AU" sz="2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576" marR="157576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>
                          <a:effectLst/>
                        </a:rPr>
                        <a:t>177</a:t>
                      </a:r>
                      <a:endParaRPr lang="en-AU" sz="2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576" marR="157576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>
                          <a:effectLst/>
                        </a:rPr>
                        <a:t>29</a:t>
                      </a:r>
                      <a:endParaRPr lang="en-AU" sz="2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576" marR="157576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>
                          <a:effectLst/>
                        </a:rPr>
                        <a:t>319</a:t>
                      </a:r>
                      <a:endParaRPr lang="en-AU" sz="2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576" marR="157576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>
                          <a:effectLst/>
                        </a:rPr>
                        <a:t>123</a:t>
                      </a:r>
                      <a:endParaRPr lang="en-AU" sz="2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576" marR="157576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8353618"/>
                  </a:ext>
                </a:extLst>
              </a:tr>
              <a:tr h="43420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>
                          <a:effectLst/>
                        </a:rPr>
                        <a:t>MW</a:t>
                      </a:r>
                      <a:endParaRPr lang="en-AU" sz="2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576" marR="157576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>
                          <a:effectLst/>
                        </a:rPr>
                        <a:t>156</a:t>
                      </a:r>
                      <a:endParaRPr lang="en-AU" sz="2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576" marR="157576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>
                          <a:effectLst/>
                        </a:rPr>
                        <a:t>665</a:t>
                      </a:r>
                      <a:endParaRPr lang="en-AU" sz="2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576" marR="157576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>
                          <a:effectLst/>
                        </a:rPr>
                        <a:t>509</a:t>
                      </a:r>
                      <a:endParaRPr lang="en-AU" sz="2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576" marR="157576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>
                          <a:effectLst/>
                        </a:rPr>
                        <a:t>312</a:t>
                      </a:r>
                      <a:endParaRPr lang="en-AU" sz="2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576" marR="157576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>
                          <a:effectLst/>
                        </a:rPr>
                        <a:t>38</a:t>
                      </a:r>
                      <a:endParaRPr lang="en-AU" sz="2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576" marR="157576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>
                          <a:effectLst/>
                        </a:rPr>
                        <a:t>333</a:t>
                      </a:r>
                      <a:endParaRPr lang="en-AU" sz="2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576" marR="157576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>
                          <a:effectLst/>
                        </a:rPr>
                        <a:t>137</a:t>
                      </a:r>
                      <a:endParaRPr lang="en-AU" sz="2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576" marR="157576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7891953"/>
                  </a:ext>
                </a:extLst>
              </a:tr>
              <a:tr h="43420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>
                          <a:effectLst/>
                        </a:rPr>
                        <a:t>HE</a:t>
                      </a:r>
                      <a:endParaRPr lang="en-AU" sz="2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576" marR="157576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>
                          <a:effectLst/>
                        </a:rPr>
                        <a:t>81</a:t>
                      </a:r>
                      <a:endParaRPr lang="en-AU" sz="2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576" marR="157576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>
                          <a:effectLst/>
                        </a:rPr>
                        <a:t>610</a:t>
                      </a:r>
                      <a:endParaRPr lang="en-AU" sz="2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576" marR="157576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>
                          <a:effectLst/>
                        </a:rPr>
                        <a:t>612</a:t>
                      </a:r>
                      <a:endParaRPr lang="en-AU" sz="2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576" marR="157576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>
                          <a:effectLst/>
                        </a:rPr>
                        <a:t>79</a:t>
                      </a:r>
                      <a:endParaRPr lang="en-AU" sz="2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576" marR="157576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>
                          <a:effectLst/>
                        </a:rPr>
                        <a:t>11</a:t>
                      </a:r>
                      <a:endParaRPr lang="en-AU" sz="2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576" marR="157576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>
                          <a:effectLst/>
                        </a:rPr>
                        <a:t>313</a:t>
                      </a:r>
                      <a:endParaRPr lang="en-AU" sz="2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576" marR="157576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>
                          <a:effectLst/>
                        </a:rPr>
                        <a:t>145</a:t>
                      </a:r>
                      <a:endParaRPr lang="en-AU" sz="2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576" marR="157576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9233261"/>
                  </a:ext>
                </a:extLst>
              </a:tr>
              <a:tr h="43420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>
                          <a:effectLst/>
                        </a:rPr>
                        <a:t>CH</a:t>
                      </a:r>
                      <a:endParaRPr lang="en-AU" sz="2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576" marR="157576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>
                          <a:effectLst/>
                        </a:rPr>
                        <a:t>86</a:t>
                      </a:r>
                      <a:endParaRPr lang="en-AU" sz="2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576" marR="157576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>
                          <a:effectLst/>
                        </a:rPr>
                        <a:t>700</a:t>
                      </a:r>
                      <a:endParaRPr lang="en-AU" sz="2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576" marR="157576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>
                          <a:effectLst/>
                        </a:rPr>
                        <a:t>610</a:t>
                      </a:r>
                      <a:endParaRPr lang="en-AU" sz="2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576" marR="157576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>
                          <a:effectLst/>
                        </a:rPr>
                        <a:t>176</a:t>
                      </a:r>
                      <a:endParaRPr lang="en-AU" sz="2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576" marR="157576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>
                          <a:effectLst/>
                        </a:rPr>
                        <a:t>22</a:t>
                      </a:r>
                      <a:endParaRPr lang="en-AU" sz="2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576" marR="157576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i="1" dirty="0">
                          <a:effectLst/>
                        </a:rPr>
                        <a:t>n/r</a:t>
                      </a:r>
                      <a:endParaRPr lang="en-AU" sz="2400" i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576" marR="157576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>
                          <a:effectLst/>
                        </a:rPr>
                        <a:t>182</a:t>
                      </a:r>
                      <a:endParaRPr lang="en-AU" sz="2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576" marR="157576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9569801"/>
                  </a:ext>
                </a:extLst>
              </a:tr>
            </a:tbl>
          </a:graphicData>
        </a:graphic>
      </p:graphicFrame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CF0F167-F217-426A-9542-3ACA58D384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571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029"/>
    </mc:Choice>
    <mc:Fallback xmlns="">
      <p:transition spd="slow" advTm="95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AE6F4-1BD8-4728-BF94-4E91DE259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Yield is correlated to max. canopy size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D40D8F-9D90-4310-955C-9212A838D9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624423"/>
            <a:ext cx="6464149" cy="41505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2A5DBE-ADB5-4B62-80BE-A7BE5B0FB7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8244" y="1624423"/>
            <a:ext cx="5046513" cy="4264274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098A81ED-F0F8-4105-AE69-1ABA3C195D2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009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521"/>
    </mc:Choice>
    <mc:Fallback xmlns="">
      <p:transition spd="slow" advTm="71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F6AA3-6DEB-4446-BBED-2B9440849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0" y="497000"/>
            <a:ext cx="5609879" cy="892175"/>
          </a:xfrm>
        </p:spPr>
        <p:txBody>
          <a:bodyPr/>
          <a:lstStyle/>
          <a:p>
            <a:pPr algn="ctr"/>
            <a:r>
              <a:rPr lang="en-AU" dirty="0"/>
              <a:t>Canopy temperature vs size</a:t>
            </a:r>
            <a:br>
              <a:rPr lang="en-AU" dirty="0"/>
            </a:br>
            <a:r>
              <a:rPr lang="en-AU" sz="2400" i="1" dirty="0"/>
              <a:t>BUT is T</a:t>
            </a:r>
            <a:r>
              <a:rPr lang="en-AU" sz="2400" i="1" baseline="-25000" dirty="0"/>
              <a:t>c</a:t>
            </a:r>
            <a:r>
              <a:rPr lang="en-AU" sz="2400" i="1" dirty="0"/>
              <a:t> due to water or disease?</a:t>
            </a:r>
            <a:endParaRPr lang="en-AU" i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C2239E-99EB-466D-8628-6AA30C220C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82" y="1518500"/>
            <a:ext cx="6746546" cy="44976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F8600F-608D-4525-9193-953C2B2CB9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22300" y="96979"/>
            <a:ext cx="4680000" cy="31196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6B24A4-28B9-4DBE-B28E-788ED1A55B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22300" y="3355428"/>
            <a:ext cx="4680000" cy="31196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47395E-050A-43D5-8380-3A0B6CC9F134}"/>
              </a:ext>
            </a:extLst>
          </p:cNvPr>
          <p:cNvSpPr txBox="1"/>
          <p:nvPr/>
        </p:nvSpPr>
        <p:spPr>
          <a:xfrm>
            <a:off x="2501462" y="6105787"/>
            <a:ext cx="2541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i="1" dirty="0">
                <a:solidFill>
                  <a:srgbClr val="0000FF"/>
                </a:solidFill>
              </a:rPr>
              <a:t>(missing data at 2 sites)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FF15575-EFC5-4BC1-A200-B25EA23AA87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557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788"/>
    </mc:Choice>
    <mc:Fallback xmlns="">
      <p:transition spd="slow" advTm="907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EAE24-DBA3-4D29-995B-AB8585CB0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365126"/>
            <a:ext cx="10718800" cy="892175"/>
          </a:xfrm>
        </p:spPr>
        <p:txBody>
          <a:bodyPr anchor="ctr">
            <a:normAutofit/>
          </a:bodyPr>
          <a:lstStyle/>
          <a:p>
            <a:r>
              <a:rPr lang="en-AU" dirty="0"/>
              <a:t>Water logging + water stress = the major factor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470059-E7BE-45D5-94A8-128249A7E2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8348" y="1435101"/>
            <a:ext cx="7115303" cy="4741863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E1A1BA-38D7-419C-AFDA-D94ADA1B8F22}"/>
              </a:ext>
            </a:extLst>
          </p:cNvPr>
          <p:cNvSpPr txBox="1"/>
          <p:nvPr/>
        </p:nvSpPr>
        <p:spPr>
          <a:xfrm>
            <a:off x="4142342" y="4050155"/>
            <a:ext cx="9300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dirty="0"/>
              <a:t>foliar</a:t>
            </a:r>
          </a:p>
          <a:p>
            <a:r>
              <a:rPr lang="en-AU" dirty="0"/>
              <a:t>disease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4EC266-AC1F-42F7-B349-E8299BEB5B48}"/>
              </a:ext>
            </a:extLst>
          </p:cNvPr>
          <p:cNvSpPr txBox="1"/>
          <p:nvPr/>
        </p:nvSpPr>
        <p:spPr>
          <a:xfrm>
            <a:off x="7719585" y="1667945"/>
            <a:ext cx="16688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dirty="0"/>
              <a:t>root disease</a:t>
            </a:r>
          </a:p>
          <a:p>
            <a:pPr algn="ctr"/>
            <a:r>
              <a:rPr lang="en-AU" i="1" dirty="0"/>
              <a:t>(waterlogging)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A9158C1-7DA4-41EB-895F-CB694D9D30A4}"/>
              </a:ext>
            </a:extLst>
          </p:cNvPr>
          <p:cNvCxnSpPr/>
          <p:nvPr/>
        </p:nvCxnSpPr>
        <p:spPr>
          <a:xfrm flipV="1">
            <a:off x="4607373" y="3174124"/>
            <a:ext cx="0" cy="8760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C2B57B7-0E66-4130-95D1-B83C673D54C2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7367752" y="2314276"/>
            <a:ext cx="1186261" cy="7127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9528398E-2ACC-4381-A27D-6802E6968D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13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976"/>
    </mc:Choice>
    <mc:Fallback xmlns="">
      <p:transition spd="slow" advTm="65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32F74-FEB7-4BB9-99A3-4C47BBF9E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84462"/>
            <a:ext cx="10718800" cy="892175"/>
          </a:xfrm>
        </p:spPr>
        <p:txBody>
          <a:bodyPr/>
          <a:lstStyle/>
          <a:p>
            <a:r>
              <a:rPr lang="en-AU" dirty="0"/>
              <a:t>The effect of soil type – wetting pattern in beds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30B76B-E177-46E3-A792-0DB8FC68A6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256" y="1057034"/>
            <a:ext cx="10453487" cy="5400000"/>
          </a:xfrm>
          <a:prstGeom prst="rect">
            <a:avLst/>
          </a:prstGeom>
        </p:spPr>
      </p:pic>
      <p:pic>
        <p:nvPicPr>
          <p:cNvPr id="33" name="Audio 32">
            <a:hlinkClick r:id="" action="ppaction://media"/>
            <a:extLst>
              <a:ext uri="{FF2B5EF4-FFF2-40B4-BE49-F238E27FC236}">
                <a16:creationId xmlns:a16="http://schemas.microsoft.com/office/drawing/2014/main" id="{03F07246-C83D-484D-ABE7-51EABAA00A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73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433"/>
    </mc:Choice>
    <mc:Fallback xmlns="">
      <p:transition spd="slow" advTm="1654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6|35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2.8"/>
</p:tagLst>
</file>

<file path=ppt/theme/theme1.xml><?xml version="1.0" encoding="utf-8"?>
<a:theme xmlns:a="http://schemas.openxmlformats.org/drawingml/2006/main" name="DPI-Powerpoint template">
  <a:themeElements>
    <a:clrScheme name="dpi-template-theme-colours">
      <a:dk1>
        <a:sysClr val="windowText" lastClr="000000"/>
      </a:dk1>
      <a:lt1>
        <a:srgbClr val="FFFFFF"/>
      </a:lt1>
      <a:dk2>
        <a:srgbClr val="3A4C62"/>
      </a:dk2>
      <a:lt2>
        <a:srgbClr val="FFFFFF"/>
      </a:lt2>
      <a:accent1>
        <a:srgbClr val="276ABB"/>
      </a:accent1>
      <a:accent2>
        <a:srgbClr val="31B6FD"/>
      </a:accent2>
      <a:accent3>
        <a:srgbClr val="B0D8B5"/>
      </a:accent3>
      <a:accent4>
        <a:srgbClr val="8BB022"/>
      </a:accent4>
      <a:accent5>
        <a:srgbClr val="F7D03F"/>
      </a:accent5>
      <a:accent6>
        <a:srgbClr val="05E9FB"/>
      </a:accent6>
      <a:hlink>
        <a:srgbClr val="0075EA"/>
      </a:hlink>
      <a:folHlink>
        <a:srgbClr val="5EAEFF"/>
      </a:folHlink>
    </a:clrScheme>
    <a:fontScheme name="dpi">
      <a:majorFont>
        <a:latin typeface="Segoe UI Semibold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PI-PowerPoint-presentation-template.potx" id="{D6B31013-84CD-4F43-8296-76B20BC4FCD4}" vid="{A888D166-6D87-47F3-91A7-F0E4A7D099A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36658</TotalTime>
  <Words>909</Words>
  <Application>Microsoft Office PowerPoint</Application>
  <PresentationFormat>Widescreen</PresentationFormat>
  <Paragraphs>242</Paragraphs>
  <Slides>12</Slides>
  <Notes>9</Notes>
  <HiddenSlides>0</HiddenSlides>
  <MMClips>11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Calibri</vt:lpstr>
      <vt:lpstr>Cambria</vt:lpstr>
      <vt:lpstr>Lato</vt:lpstr>
      <vt:lpstr>Lato Heavy</vt:lpstr>
      <vt:lpstr>Segoe UI</vt:lpstr>
      <vt:lpstr>Segoe UI Semibold</vt:lpstr>
      <vt:lpstr>Wingdings</vt:lpstr>
      <vt:lpstr>DPI-Powerpoint template</vt:lpstr>
      <vt:lpstr>Water: the key factor limiting the yield of Australian drip irrigated processing tomatoes</vt:lpstr>
      <vt:lpstr>Project aims</vt:lpstr>
      <vt:lpstr>Project work – 2019-2020 season</vt:lpstr>
      <vt:lpstr>Site selection – an observational trial</vt:lpstr>
      <vt:lpstr>Water use and yields</vt:lpstr>
      <vt:lpstr>Yield is correlated to max. canopy size</vt:lpstr>
      <vt:lpstr>Canopy temperature vs size BUT is Tc due to water or disease?</vt:lpstr>
      <vt:lpstr>Water logging + water stress = the major factor</vt:lpstr>
      <vt:lpstr>The effect of soil type – wetting pattern in beds</vt:lpstr>
      <vt:lpstr>Soil characteristics + irrigation = water availability</vt:lpstr>
      <vt:lpstr>Summing up</vt:lpstr>
      <vt:lpstr>Thank you  Questions ?</vt:lpstr>
    </vt:vector>
  </TitlesOfParts>
  <Manager>NSW DPI</Manager>
  <Company>NSW Government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general</dc:subject>
  <dc:creator>barbagr</dc:creator>
  <cp:keywords>nsw department of primary industries</cp:keywords>
  <cp:lastModifiedBy>Sarah Sullivan</cp:lastModifiedBy>
  <cp:revision>232</cp:revision>
  <cp:lastPrinted>2020-06-17T00:16:53Z</cp:lastPrinted>
  <dcterms:created xsi:type="dcterms:W3CDTF">2017-10-30T01:07:47Z</dcterms:created>
  <dcterms:modified xsi:type="dcterms:W3CDTF">2022-05-17T02:32:36Z</dcterms:modified>
</cp:coreProperties>
</file>