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4" r:id="rId4"/>
    <p:sldId id="265" r:id="rId5"/>
    <p:sldId id="268" r:id="rId6"/>
    <p:sldId id="267" r:id="rId7"/>
    <p:sldId id="269" r:id="rId8"/>
    <p:sldId id="27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Rigg" initials="JR" lastIdx="1" clrIdx="0">
    <p:extLst>
      <p:ext uri="{19B8F6BF-5375-455C-9EA6-DF929625EA0E}">
        <p15:presenceInfo xmlns:p15="http://schemas.microsoft.com/office/powerpoint/2012/main" userId="S::jessica.rigg@dpie.nsw.gov.au::8200c34a-0ed2-4127-b6cb-e7e6d188bd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329ED-FBA6-42F8-B986-EA152C55B954}" v="4" dt="2020-11-05T03:56:22.601"/>
    <p1510:client id="{8420B0F6-B71A-4EC9-9DF9-F4AE3BAA3B64}" v="9" dt="2020-11-05T04:20:20.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Rigg" userId="8200c34a-0ed2-4127-b6cb-e7e6d188bd60" providerId="ADAL" clId="{1A0329ED-FBA6-42F8-B986-EA152C55B954}"/>
    <pc:docChg chg="modSld">
      <pc:chgData name="Jessica Rigg" userId="8200c34a-0ed2-4127-b6cb-e7e6d188bd60" providerId="ADAL" clId="{1A0329ED-FBA6-42F8-B986-EA152C55B954}" dt="2020-11-05T03:56:22.601" v="34"/>
      <pc:docMkLst>
        <pc:docMk/>
      </pc:docMkLst>
      <pc:sldChg chg="modSp">
        <pc:chgData name="Jessica Rigg" userId="8200c34a-0ed2-4127-b6cb-e7e6d188bd60" providerId="ADAL" clId="{1A0329ED-FBA6-42F8-B986-EA152C55B954}" dt="2020-11-05T03:56:22.601" v="34"/>
        <pc:sldMkLst>
          <pc:docMk/>
          <pc:sldMk cId="3443841915" sldId="262"/>
        </pc:sldMkLst>
        <pc:spChg chg="mod">
          <ac:chgData name="Jessica Rigg" userId="8200c34a-0ed2-4127-b6cb-e7e6d188bd60" providerId="ADAL" clId="{1A0329ED-FBA6-42F8-B986-EA152C55B954}" dt="2020-11-05T03:56:22.601" v="34"/>
          <ac:spMkLst>
            <pc:docMk/>
            <pc:sldMk cId="3443841915" sldId="262"/>
            <ac:spMk id="4" creationId="{08487B34-D2AD-47CC-B4AD-66EB329B778D}"/>
          </ac:spMkLst>
        </pc:spChg>
      </pc:sldChg>
      <pc:sldChg chg="modSp">
        <pc:chgData name="Jessica Rigg" userId="8200c34a-0ed2-4127-b6cb-e7e6d188bd60" providerId="ADAL" clId="{1A0329ED-FBA6-42F8-B986-EA152C55B954}" dt="2020-11-05T03:56:01.720" v="30" actId="20577"/>
        <pc:sldMkLst>
          <pc:docMk/>
          <pc:sldMk cId="297872623" sldId="267"/>
        </pc:sldMkLst>
        <pc:spChg chg="mod">
          <ac:chgData name="Jessica Rigg" userId="8200c34a-0ed2-4127-b6cb-e7e6d188bd60" providerId="ADAL" clId="{1A0329ED-FBA6-42F8-B986-EA152C55B954}" dt="2020-11-05T03:56:01.720" v="30" actId="20577"/>
          <ac:spMkLst>
            <pc:docMk/>
            <pc:sldMk cId="297872623" sldId="267"/>
            <ac:spMk id="18" creationId="{76827A26-600A-45A3-BC11-8EAB2342AB40}"/>
          </ac:spMkLst>
        </pc:spChg>
      </pc:sldChg>
    </pc:docChg>
  </pc:docChgLst>
  <pc:docChgLst>
    <pc:chgData name="Jessica Rigg" userId="8200c34a-0ed2-4127-b6cb-e7e6d188bd60" providerId="ADAL" clId="{8420B0F6-B71A-4EC9-9DF9-F4AE3BAA3B64}"/>
    <pc:docChg chg="custSel modSld">
      <pc:chgData name="Jessica Rigg" userId="8200c34a-0ed2-4127-b6cb-e7e6d188bd60" providerId="ADAL" clId="{8420B0F6-B71A-4EC9-9DF9-F4AE3BAA3B64}" dt="2020-11-05T04:20:20.238" v="31"/>
      <pc:docMkLst>
        <pc:docMk/>
      </pc:docMkLst>
      <pc:sldChg chg="addSp modSp">
        <pc:chgData name="Jessica Rigg" userId="8200c34a-0ed2-4127-b6cb-e7e6d188bd60" providerId="ADAL" clId="{8420B0F6-B71A-4EC9-9DF9-F4AE3BAA3B64}" dt="2020-11-05T04:19:37.473" v="19" actId="1036"/>
        <pc:sldMkLst>
          <pc:docMk/>
          <pc:sldMk cId="2730190972" sldId="256"/>
        </pc:sldMkLst>
        <pc:spChg chg="add mod">
          <ac:chgData name="Jessica Rigg" userId="8200c34a-0ed2-4127-b6cb-e7e6d188bd60" providerId="ADAL" clId="{8420B0F6-B71A-4EC9-9DF9-F4AE3BAA3B64}" dt="2020-11-05T04:19:37.473" v="19" actId="1036"/>
          <ac:spMkLst>
            <pc:docMk/>
            <pc:sldMk cId="2730190972" sldId="256"/>
            <ac:spMk id="9" creationId="{1913C89A-1563-46CA-9814-C7CB039B47D0}"/>
          </ac:spMkLst>
        </pc:spChg>
      </pc:sldChg>
      <pc:sldChg chg="addSp modSp">
        <pc:chgData name="Jessica Rigg" userId="8200c34a-0ed2-4127-b6cb-e7e6d188bd60" providerId="ADAL" clId="{8420B0F6-B71A-4EC9-9DF9-F4AE3BAA3B64}" dt="2020-11-05T04:19:47.318" v="21" actId="1076"/>
        <pc:sldMkLst>
          <pc:docMk/>
          <pc:sldMk cId="831650024" sldId="261"/>
        </pc:sldMkLst>
        <pc:spChg chg="add mod">
          <ac:chgData name="Jessica Rigg" userId="8200c34a-0ed2-4127-b6cb-e7e6d188bd60" providerId="ADAL" clId="{8420B0F6-B71A-4EC9-9DF9-F4AE3BAA3B64}" dt="2020-11-05T04:19:47.318" v="21" actId="1076"/>
          <ac:spMkLst>
            <pc:docMk/>
            <pc:sldMk cId="831650024" sldId="261"/>
            <ac:spMk id="12" creationId="{515D304D-2FE7-4913-AA4E-FA41667B416A}"/>
          </ac:spMkLst>
        </pc:spChg>
      </pc:sldChg>
      <pc:sldChg chg="addSp modSp">
        <pc:chgData name="Jessica Rigg" userId="8200c34a-0ed2-4127-b6cb-e7e6d188bd60" providerId="ADAL" clId="{8420B0F6-B71A-4EC9-9DF9-F4AE3BAA3B64}" dt="2020-11-05T04:19:56.733" v="23" actId="1076"/>
        <pc:sldMkLst>
          <pc:docMk/>
          <pc:sldMk cId="3215078554" sldId="264"/>
        </pc:sldMkLst>
        <pc:spChg chg="add mod">
          <ac:chgData name="Jessica Rigg" userId="8200c34a-0ed2-4127-b6cb-e7e6d188bd60" providerId="ADAL" clId="{8420B0F6-B71A-4EC9-9DF9-F4AE3BAA3B64}" dt="2020-11-05T04:19:56.733" v="23" actId="1076"/>
          <ac:spMkLst>
            <pc:docMk/>
            <pc:sldMk cId="3215078554" sldId="264"/>
            <ac:spMk id="12" creationId="{FD4915BE-D4F2-4186-B272-6CD59A8C9D58}"/>
          </ac:spMkLst>
        </pc:spChg>
      </pc:sldChg>
      <pc:sldChg chg="addSp delSp modSp">
        <pc:chgData name="Jessica Rigg" userId="8200c34a-0ed2-4127-b6cb-e7e6d188bd60" providerId="ADAL" clId="{8420B0F6-B71A-4EC9-9DF9-F4AE3BAA3B64}" dt="2020-11-05T04:20:12.342" v="27"/>
        <pc:sldMkLst>
          <pc:docMk/>
          <pc:sldMk cId="3736567548" sldId="265"/>
        </pc:sldMkLst>
        <pc:spChg chg="add del mod">
          <ac:chgData name="Jessica Rigg" userId="8200c34a-0ed2-4127-b6cb-e7e6d188bd60" providerId="ADAL" clId="{8420B0F6-B71A-4EC9-9DF9-F4AE3BAA3B64}" dt="2020-11-05T04:20:05.255" v="26" actId="478"/>
          <ac:spMkLst>
            <pc:docMk/>
            <pc:sldMk cId="3736567548" sldId="265"/>
            <ac:spMk id="13" creationId="{35AD1D52-B782-4053-9500-579576AE16CA}"/>
          </ac:spMkLst>
        </pc:spChg>
        <pc:spChg chg="add">
          <ac:chgData name="Jessica Rigg" userId="8200c34a-0ed2-4127-b6cb-e7e6d188bd60" providerId="ADAL" clId="{8420B0F6-B71A-4EC9-9DF9-F4AE3BAA3B64}" dt="2020-11-05T04:20:12.342" v="27"/>
          <ac:spMkLst>
            <pc:docMk/>
            <pc:sldMk cId="3736567548" sldId="265"/>
            <ac:spMk id="15" creationId="{1A558A52-E01E-4137-BF4D-E901DE63AA50}"/>
          </ac:spMkLst>
        </pc:spChg>
      </pc:sldChg>
      <pc:sldChg chg="addSp">
        <pc:chgData name="Jessica Rigg" userId="8200c34a-0ed2-4127-b6cb-e7e6d188bd60" providerId="ADAL" clId="{8420B0F6-B71A-4EC9-9DF9-F4AE3BAA3B64}" dt="2020-11-05T04:20:16.248" v="29"/>
        <pc:sldMkLst>
          <pc:docMk/>
          <pc:sldMk cId="297872623" sldId="267"/>
        </pc:sldMkLst>
        <pc:spChg chg="add">
          <ac:chgData name="Jessica Rigg" userId="8200c34a-0ed2-4127-b6cb-e7e6d188bd60" providerId="ADAL" clId="{8420B0F6-B71A-4EC9-9DF9-F4AE3BAA3B64}" dt="2020-11-05T04:20:16.248" v="29"/>
          <ac:spMkLst>
            <pc:docMk/>
            <pc:sldMk cId="297872623" sldId="267"/>
            <ac:spMk id="12" creationId="{3A6077B4-62EC-456B-B764-70DA0E23AA39}"/>
          </ac:spMkLst>
        </pc:spChg>
      </pc:sldChg>
      <pc:sldChg chg="addSp">
        <pc:chgData name="Jessica Rigg" userId="8200c34a-0ed2-4127-b6cb-e7e6d188bd60" providerId="ADAL" clId="{8420B0F6-B71A-4EC9-9DF9-F4AE3BAA3B64}" dt="2020-11-05T04:20:14.263" v="28"/>
        <pc:sldMkLst>
          <pc:docMk/>
          <pc:sldMk cId="3968356213" sldId="268"/>
        </pc:sldMkLst>
        <pc:spChg chg="add">
          <ac:chgData name="Jessica Rigg" userId="8200c34a-0ed2-4127-b6cb-e7e6d188bd60" providerId="ADAL" clId="{8420B0F6-B71A-4EC9-9DF9-F4AE3BAA3B64}" dt="2020-11-05T04:20:14.263" v="28"/>
          <ac:spMkLst>
            <pc:docMk/>
            <pc:sldMk cId="3968356213" sldId="268"/>
            <ac:spMk id="10" creationId="{E7D36DC8-58F0-4DB5-B9F8-F3B0A2C346D3}"/>
          </ac:spMkLst>
        </pc:spChg>
      </pc:sldChg>
      <pc:sldChg chg="addSp">
        <pc:chgData name="Jessica Rigg" userId="8200c34a-0ed2-4127-b6cb-e7e6d188bd60" providerId="ADAL" clId="{8420B0F6-B71A-4EC9-9DF9-F4AE3BAA3B64}" dt="2020-11-05T04:20:18.066" v="30"/>
        <pc:sldMkLst>
          <pc:docMk/>
          <pc:sldMk cId="4169837473" sldId="269"/>
        </pc:sldMkLst>
        <pc:spChg chg="add">
          <ac:chgData name="Jessica Rigg" userId="8200c34a-0ed2-4127-b6cb-e7e6d188bd60" providerId="ADAL" clId="{8420B0F6-B71A-4EC9-9DF9-F4AE3BAA3B64}" dt="2020-11-05T04:20:18.066" v="30"/>
          <ac:spMkLst>
            <pc:docMk/>
            <pc:sldMk cId="4169837473" sldId="269"/>
            <ac:spMk id="14" creationId="{84A4F9E2-EE60-4507-A292-2DE5BD796D93}"/>
          </ac:spMkLst>
        </pc:spChg>
      </pc:sldChg>
      <pc:sldChg chg="addSp">
        <pc:chgData name="Jessica Rigg" userId="8200c34a-0ed2-4127-b6cb-e7e6d188bd60" providerId="ADAL" clId="{8420B0F6-B71A-4EC9-9DF9-F4AE3BAA3B64}" dt="2020-11-05T04:20:20.238" v="31"/>
        <pc:sldMkLst>
          <pc:docMk/>
          <pc:sldMk cId="3087511049" sldId="270"/>
        </pc:sldMkLst>
        <pc:spChg chg="add">
          <ac:chgData name="Jessica Rigg" userId="8200c34a-0ed2-4127-b6cb-e7e6d188bd60" providerId="ADAL" clId="{8420B0F6-B71A-4EC9-9DF9-F4AE3BAA3B64}" dt="2020-11-05T04:20:20.238" v="31"/>
          <ac:spMkLst>
            <pc:docMk/>
            <pc:sldMk cId="3087511049" sldId="270"/>
            <ac:spMk id="14" creationId="{EC90C388-098E-44A7-9B2B-BF8714D3869E}"/>
          </ac:spMkLst>
        </pc:spChg>
      </pc:sldChg>
    </pc:docChg>
  </pc:docChgLst>
  <pc:docChgLst>
    <pc:chgData name="Jessica Rigg" userId="8200c34a-0ed2-4127-b6cb-e7e6d188bd60" providerId="ADAL" clId="{8EDEE38F-2F73-415F-BA15-9784A69A0F06}"/>
    <pc:docChg chg="undo custSel modSld">
      <pc:chgData name="Jessica Rigg" userId="8200c34a-0ed2-4127-b6cb-e7e6d188bd60" providerId="ADAL" clId="{8EDEE38F-2F73-415F-BA15-9784A69A0F06}" dt="2020-10-06T04:06:38.389" v="29" actId="1592"/>
      <pc:docMkLst>
        <pc:docMk/>
      </pc:docMkLst>
      <pc:sldChg chg="modSp">
        <pc:chgData name="Jessica Rigg" userId="8200c34a-0ed2-4127-b6cb-e7e6d188bd60" providerId="ADAL" clId="{8EDEE38F-2F73-415F-BA15-9784A69A0F06}" dt="2020-10-06T04:00:00.534" v="10" actId="20577"/>
        <pc:sldMkLst>
          <pc:docMk/>
          <pc:sldMk cId="2730190972" sldId="256"/>
        </pc:sldMkLst>
        <pc:spChg chg="mod">
          <ac:chgData name="Jessica Rigg" userId="8200c34a-0ed2-4127-b6cb-e7e6d188bd60" providerId="ADAL" clId="{8EDEE38F-2F73-415F-BA15-9784A69A0F06}" dt="2020-10-06T04:00:00.534" v="10" actId="20577"/>
          <ac:spMkLst>
            <pc:docMk/>
            <pc:sldMk cId="2730190972" sldId="256"/>
            <ac:spMk id="3" creationId="{EC1090C6-AA2D-46A7-88EF-AFDAF4262E5B}"/>
          </ac:spMkLst>
        </pc:spChg>
        <pc:picChg chg="mod">
          <ac:chgData name="Jessica Rigg" userId="8200c34a-0ed2-4127-b6cb-e7e6d188bd60" providerId="ADAL" clId="{8EDEE38F-2F73-415F-BA15-9784A69A0F06}" dt="2020-10-06T02:45:56.168" v="2" actId="14826"/>
          <ac:picMkLst>
            <pc:docMk/>
            <pc:sldMk cId="2730190972" sldId="256"/>
            <ac:picMk id="12" creationId="{A4BE1C99-D2EE-4D7A-882E-D82941FF8A58}"/>
          </ac:picMkLst>
        </pc:picChg>
      </pc:sldChg>
      <pc:sldChg chg="modSp">
        <pc:chgData name="Jessica Rigg" userId="8200c34a-0ed2-4127-b6cb-e7e6d188bd60" providerId="ADAL" clId="{8EDEE38F-2F73-415F-BA15-9784A69A0F06}" dt="2020-10-06T04:00:57.499" v="12" actId="403"/>
        <pc:sldMkLst>
          <pc:docMk/>
          <pc:sldMk cId="831650024" sldId="261"/>
        </pc:sldMkLst>
        <pc:spChg chg="mod">
          <ac:chgData name="Jessica Rigg" userId="8200c34a-0ed2-4127-b6cb-e7e6d188bd60" providerId="ADAL" clId="{8EDEE38F-2F73-415F-BA15-9784A69A0F06}" dt="2020-10-06T04:00:57.499" v="12" actId="403"/>
          <ac:spMkLst>
            <pc:docMk/>
            <pc:sldMk cId="831650024" sldId="261"/>
            <ac:spMk id="7" creationId="{25CC3A5D-0503-4225-B096-3B77A8E244F2}"/>
          </ac:spMkLst>
        </pc:spChg>
        <pc:spChg chg="mod">
          <ac:chgData name="Jessica Rigg" userId="8200c34a-0ed2-4127-b6cb-e7e6d188bd60" providerId="ADAL" clId="{8EDEE38F-2F73-415F-BA15-9784A69A0F06}" dt="2020-10-06T04:00:33.519" v="11" actId="20577"/>
          <ac:spMkLst>
            <pc:docMk/>
            <pc:sldMk cId="831650024" sldId="261"/>
            <ac:spMk id="11" creationId="{C352AF24-6FB7-46E2-B3A4-CF994FD447C3}"/>
          </ac:spMkLst>
        </pc:spChg>
      </pc:sldChg>
      <pc:sldChg chg="modSp">
        <pc:chgData name="Jessica Rigg" userId="8200c34a-0ed2-4127-b6cb-e7e6d188bd60" providerId="ADAL" clId="{8EDEE38F-2F73-415F-BA15-9784A69A0F06}" dt="2020-10-06T03:59:45.761" v="7" actId="20577"/>
        <pc:sldMkLst>
          <pc:docMk/>
          <pc:sldMk cId="3443841915" sldId="262"/>
        </pc:sldMkLst>
        <pc:spChg chg="mod">
          <ac:chgData name="Jessica Rigg" userId="8200c34a-0ed2-4127-b6cb-e7e6d188bd60" providerId="ADAL" clId="{8EDEE38F-2F73-415F-BA15-9784A69A0F06}" dt="2020-10-06T03:59:45.761" v="7" actId="20577"/>
          <ac:spMkLst>
            <pc:docMk/>
            <pc:sldMk cId="3443841915" sldId="262"/>
            <ac:spMk id="4" creationId="{08487B34-D2AD-47CC-B4AD-66EB329B778D}"/>
          </ac:spMkLst>
        </pc:spChg>
      </pc:sldChg>
      <pc:sldChg chg="modSp addCm delCm modCm">
        <pc:chgData name="Jessica Rigg" userId="8200c34a-0ed2-4127-b6cb-e7e6d188bd60" providerId="ADAL" clId="{8EDEE38F-2F73-415F-BA15-9784A69A0F06}" dt="2020-10-06T04:06:38.389" v="29" actId="1592"/>
        <pc:sldMkLst>
          <pc:docMk/>
          <pc:sldMk cId="3215078554" sldId="264"/>
        </pc:sldMkLst>
        <pc:spChg chg="mod">
          <ac:chgData name="Jessica Rigg" userId="8200c34a-0ed2-4127-b6cb-e7e6d188bd60" providerId="ADAL" clId="{8EDEE38F-2F73-415F-BA15-9784A69A0F06}" dt="2020-10-06T04:06:31.928" v="28" actId="20577"/>
          <ac:spMkLst>
            <pc:docMk/>
            <pc:sldMk cId="3215078554" sldId="264"/>
            <ac:spMk id="10" creationId="{8F90B82D-3D35-4B8C-A837-E23DC1C7C3B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039992" y="3142695"/>
            <a:ext cx="4731799" cy="1672286"/>
          </a:xfrm>
        </p:spPr>
        <p:txBody>
          <a:bodyPr anchor="b"/>
          <a:lstStyle>
            <a:lvl1pPr algn="l">
              <a:defRPr sz="4800">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05649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9905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15442"/>
            <a:ext cx="12192000" cy="1828800"/>
          </a:xfrm>
          <a:prstGeom prst="rect">
            <a:avLst/>
          </a:prstGeom>
        </p:spPr>
      </p:pic>
      <p:sp>
        <p:nvSpPr>
          <p:cNvPr id="2" name="Vertical Title 1"/>
          <p:cNvSpPr>
            <a:spLocks noGrp="1"/>
          </p:cNvSpPr>
          <p:nvPr>
            <p:ph type="title" orient="vert"/>
          </p:nvPr>
        </p:nvSpPr>
        <p:spPr>
          <a:xfrm>
            <a:off x="8724900" y="365125"/>
            <a:ext cx="2628900" cy="4917089"/>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3188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45481"/>
            <a:ext cx="12192000" cy="1304543"/>
          </a:xfrm>
          <a:prstGeom prst="rect">
            <a:avLst/>
          </a:prstGeom>
        </p:spPr>
      </p:pic>
    </p:spTree>
    <p:extLst>
      <p:ext uri="{BB962C8B-B14F-4D97-AF65-F5344CB8AC3E}">
        <p14:creationId xmlns:p14="http://schemas.microsoft.com/office/powerpoint/2010/main" val="141609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548544" y="1709738"/>
            <a:ext cx="5798906" cy="2852737"/>
          </a:xfrm>
        </p:spPr>
        <p:txBody>
          <a:bodyPr anchor="b"/>
          <a:lstStyle>
            <a:lvl1pPr>
              <a:defRPr sz="6000">
                <a:solidFill>
                  <a:schemeClr val="accent1">
                    <a:lumMod val="75000"/>
                  </a:schemeClr>
                </a:solidFill>
                <a:latin typeface="+mn-lt"/>
              </a:defRPr>
            </a:lvl1pPr>
          </a:lstStyle>
          <a:p>
            <a:r>
              <a:rPr lang="en-US" dirty="0"/>
              <a:t>Click to edit Master title style</a:t>
            </a:r>
            <a:endParaRPr lang="en-AU" dirty="0"/>
          </a:p>
        </p:txBody>
      </p:sp>
      <p:sp>
        <p:nvSpPr>
          <p:cNvPr id="3" name="Text Placeholder 2"/>
          <p:cNvSpPr>
            <a:spLocks noGrp="1"/>
          </p:cNvSpPr>
          <p:nvPr>
            <p:ph type="body" idx="1"/>
          </p:nvPr>
        </p:nvSpPr>
        <p:spPr>
          <a:xfrm>
            <a:off x="5548544" y="4589463"/>
            <a:ext cx="5798906" cy="7815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3515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a:t>Click to edit Master title style</a:t>
            </a:r>
            <a:endParaRPr lang="en-AU"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029200"/>
            <a:ext cx="12192001" cy="1828800"/>
          </a:xfrm>
          <a:prstGeom prst="rect">
            <a:avLst/>
          </a:prstGeom>
        </p:spPr>
      </p:pic>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430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3200" b="0">
                <a:solidFill>
                  <a:schemeClr val="accent6">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29103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3200" b="0">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29103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1695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3418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06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7310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330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2603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9134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34477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545481"/>
            <a:ext cx="12192000" cy="1304543"/>
          </a:xfrm>
          <a:prstGeom prst="rect">
            <a:avLst/>
          </a:prstGeom>
        </p:spPr>
      </p:pic>
    </p:spTree>
    <p:extLst>
      <p:ext uri="{BB962C8B-B14F-4D97-AF65-F5344CB8AC3E}">
        <p14:creationId xmlns:p14="http://schemas.microsoft.com/office/powerpoint/2010/main" val="29240159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hyperlink" Target="https://www.dpi.nsw.gov.au/inoculants"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1090C6-AA2D-46A7-88EF-AFDAF4262E5B}"/>
              </a:ext>
            </a:extLst>
          </p:cNvPr>
          <p:cNvSpPr txBox="1">
            <a:spLocks/>
          </p:cNvSpPr>
          <p:nvPr/>
        </p:nvSpPr>
        <p:spPr>
          <a:xfrm>
            <a:off x="5809384" y="2766218"/>
            <a:ext cx="6686025"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bg1"/>
                </a:solidFill>
                <a:latin typeface="+mn-lt"/>
                <a:ea typeface="+mj-ea"/>
                <a:cs typeface="+mj-cs"/>
              </a:defRPr>
            </a:lvl1pPr>
          </a:lstStyle>
          <a:p>
            <a:pPr algn="ctr"/>
            <a:r>
              <a:rPr lang="en-AU" sz="3800" b="1" dirty="0">
                <a:latin typeface="Arial" panose="020B0604020202020204" pitchFamily="34" charset="0"/>
                <a:cs typeface="Arial" panose="020B0604020202020204" pitchFamily="34" charset="0"/>
              </a:rPr>
              <a:t>Australian Inoculants Research Group</a:t>
            </a:r>
          </a:p>
        </p:txBody>
      </p:sp>
      <p:pic>
        <p:nvPicPr>
          <p:cNvPr id="5" name="Picture 4" descr="A close up of a sign&#10;&#10;Description automatically generated">
            <a:extLst>
              <a:ext uri="{FF2B5EF4-FFF2-40B4-BE49-F238E27FC236}">
                <a16:creationId xmlns:a16="http://schemas.microsoft.com/office/drawing/2014/main" id="{2D310222-A1AE-4074-9A63-757A8BE8F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528" y="276923"/>
            <a:ext cx="2955637" cy="2955637"/>
          </a:xfrm>
          <a:prstGeom prst="rect">
            <a:avLst/>
          </a:prstGeom>
        </p:spPr>
      </p:pic>
      <p:sp>
        <p:nvSpPr>
          <p:cNvPr id="6" name="TextBox 5">
            <a:extLst>
              <a:ext uri="{FF2B5EF4-FFF2-40B4-BE49-F238E27FC236}">
                <a16:creationId xmlns:a16="http://schemas.microsoft.com/office/drawing/2014/main" id="{02CDC097-B47A-4696-A447-342BA999E5EF}"/>
              </a:ext>
            </a:extLst>
          </p:cNvPr>
          <p:cNvSpPr txBox="1"/>
          <p:nvPr/>
        </p:nvSpPr>
        <p:spPr>
          <a:xfrm>
            <a:off x="7001165" y="4319372"/>
            <a:ext cx="4571999" cy="954107"/>
          </a:xfrm>
          <a:prstGeom prst="rect">
            <a:avLst/>
          </a:prstGeom>
          <a:noFill/>
        </p:spPr>
        <p:txBody>
          <a:bodyPr wrap="square" rtlCol="0">
            <a:spAutoFit/>
          </a:bodyPr>
          <a:lstStyle/>
          <a:p>
            <a:pPr algn="ctr"/>
            <a:r>
              <a:rPr lang="en-AU" sz="2800" i="1" dirty="0">
                <a:solidFill>
                  <a:schemeClr val="bg1">
                    <a:lumMod val="95000"/>
                  </a:schemeClr>
                </a:solidFill>
              </a:rPr>
              <a:t>Quality Assured Australian Biological Inoculants</a:t>
            </a:r>
          </a:p>
        </p:txBody>
      </p:sp>
      <p:pic>
        <p:nvPicPr>
          <p:cNvPr id="8" name="Picture 7" descr="A picture containing indoor, table, sitting, cake&#10;&#10;Description automatically generated">
            <a:extLst>
              <a:ext uri="{FF2B5EF4-FFF2-40B4-BE49-F238E27FC236}">
                <a16:creationId xmlns:a16="http://schemas.microsoft.com/office/drawing/2014/main" id="{C4E0E64B-BE3B-444A-8824-06E4F1409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9384" y="5796797"/>
            <a:ext cx="1591805" cy="1061203"/>
          </a:xfrm>
          <a:prstGeom prst="rect">
            <a:avLst/>
          </a:prstGeom>
        </p:spPr>
      </p:pic>
      <p:pic>
        <p:nvPicPr>
          <p:cNvPr id="12" name="Picture 11">
            <a:extLst>
              <a:ext uri="{FF2B5EF4-FFF2-40B4-BE49-F238E27FC236}">
                <a16:creationId xmlns:a16="http://schemas.microsoft.com/office/drawing/2014/main" id="{A4BE1C99-D2EE-4D7A-882E-D82941FF8A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92994" y="5796794"/>
            <a:ext cx="1591806" cy="1061204"/>
          </a:xfrm>
          <a:prstGeom prst="rect">
            <a:avLst/>
          </a:prstGeom>
        </p:spPr>
      </p:pic>
      <p:pic>
        <p:nvPicPr>
          <p:cNvPr id="14" name="Picture 13" descr="A person sitting on top of a grass covered field&#10;&#10;Description automatically generated">
            <a:extLst>
              <a:ext uri="{FF2B5EF4-FFF2-40B4-BE49-F238E27FC236}">
                <a16:creationId xmlns:a16="http://schemas.microsoft.com/office/drawing/2014/main" id="{ED5853F5-ACD1-4304-AC7B-5A1D661AB7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1189" y="5796795"/>
            <a:ext cx="1591808" cy="1061205"/>
          </a:xfrm>
          <a:prstGeom prst="rect">
            <a:avLst/>
          </a:prstGeom>
        </p:spPr>
      </p:pic>
      <p:pic>
        <p:nvPicPr>
          <p:cNvPr id="16" name="Picture 15" descr="A person in a green field&#10;&#10;Description automatically generated">
            <a:extLst>
              <a:ext uri="{FF2B5EF4-FFF2-40B4-BE49-F238E27FC236}">
                <a16:creationId xmlns:a16="http://schemas.microsoft.com/office/drawing/2014/main" id="{57B3598E-7950-43B9-BDA6-17B469F9A5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4796" y="5796795"/>
            <a:ext cx="1607203" cy="1061205"/>
          </a:xfrm>
          <a:prstGeom prst="rect">
            <a:avLst/>
          </a:prstGeom>
        </p:spPr>
      </p:pic>
      <p:sp>
        <p:nvSpPr>
          <p:cNvPr id="9" name="Text Box 3">
            <a:extLst>
              <a:ext uri="{FF2B5EF4-FFF2-40B4-BE49-F238E27FC236}">
                <a16:creationId xmlns:a16="http://schemas.microsoft.com/office/drawing/2014/main" id="{1913C89A-1563-46CA-9814-C7CB039B47D0}"/>
              </a:ext>
            </a:extLst>
          </p:cNvPr>
          <p:cNvSpPr txBox="1"/>
          <p:nvPr/>
        </p:nvSpPr>
        <p:spPr>
          <a:xfrm>
            <a:off x="6342103" y="2728847"/>
            <a:ext cx="392141"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2400">
                <a:effectLst/>
                <a:latin typeface="Calibri" panose="020F0502020204030204" pitchFamily="34" charset="0"/>
                <a:ea typeface="Calibri" panose="020F0502020204030204" pitchFamily="34" charset="0"/>
                <a:cs typeface="Calibri" panose="020F0502020204030204" pitchFamily="34" charset="0"/>
              </a:rPr>
              <a: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019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780" y="101408"/>
            <a:ext cx="10515600" cy="1325563"/>
          </a:xfrm>
        </p:spPr>
        <p:txBody>
          <a:bodyPr>
            <a:normAutofit/>
          </a:bodyPr>
          <a:lstStyle/>
          <a:p>
            <a:r>
              <a:rPr lang="en-AU" sz="3600" b="1" dirty="0">
                <a:solidFill>
                  <a:srgbClr val="043F5D"/>
                </a:solidFill>
                <a:latin typeface="Arial" panose="020B0604020202020204" pitchFamily="34" charset="0"/>
                <a:cs typeface="Arial" panose="020B0604020202020204" pitchFamily="34" charset="0"/>
              </a:rPr>
              <a:t>Providing Quality Assurance Confidence</a:t>
            </a:r>
          </a:p>
        </p:txBody>
      </p:sp>
      <p:sp>
        <p:nvSpPr>
          <p:cNvPr id="7" name="TextBox 6">
            <a:extLst>
              <a:ext uri="{FF2B5EF4-FFF2-40B4-BE49-F238E27FC236}">
                <a16:creationId xmlns:a16="http://schemas.microsoft.com/office/drawing/2014/main" id="{25CC3A5D-0503-4225-B096-3B77A8E244F2}"/>
              </a:ext>
            </a:extLst>
          </p:cNvPr>
          <p:cNvSpPr txBox="1"/>
          <p:nvPr/>
        </p:nvSpPr>
        <p:spPr>
          <a:xfrm>
            <a:off x="2474780" y="1242305"/>
            <a:ext cx="6044339" cy="400110"/>
          </a:xfrm>
          <a:prstGeom prst="rect">
            <a:avLst/>
          </a:prstGeom>
          <a:noFill/>
        </p:spPr>
        <p:txBody>
          <a:bodyPr wrap="square" rtlCol="0">
            <a:spAutoFit/>
          </a:bodyPr>
          <a:lstStyle/>
          <a:p>
            <a:r>
              <a:rPr lang="en-AU" sz="2000" dirty="0">
                <a:solidFill>
                  <a:srgbClr val="043F5D"/>
                </a:solidFill>
              </a:rPr>
              <a:t>AIRG test mother culture rhizobia for inoculant products </a:t>
            </a:r>
          </a:p>
        </p:txBody>
      </p:sp>
      <p:pic>
        <p:nvPicPr>
          <p:cNvPr id="9" name="Picture 8" descr="A close up of a sign&#10;&#10;Description automatically generated">
            <a:extLst>
              <a:ext uri="{FF2B5EF4-FFF2-40B4-BE49-F238E27FC236}">
                <a16:creationId xmlns:a16="http://schemas.microsoft.com/office/drawing/2014/main" id="{508F5FF4-E966-4438-A0D7-30E4AFD0E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35" y="93321"/>
            <a:ext cx="1977147" cy="1977147"/>
          </a:xfrm>
          <a:prstGeom prst="rect">
            <a:avLst/>
          </a:prstGeom>
        </p:spPr>
      </p:pic>
      <p:sp>
        <p:nvSpPr>
          <p:cNvPr id="10" name="TextBox 9">
            <a:extLst>
              <a:ext uri="{FF2B5EF4-FFF2-40B4-BE49-F238E27FC236}">
                <a16:creationId xmlns:a16="http://schemas.microsoft.com/office/drawing/2014/main" id="{8F90B82D-3D35-4B8C-A837-E23DC1C7C3BC}"/>
              </a:ext>
            </a:extLst>
          </p:cNvPr>
          <p:cNvSpPr txBox="1"/>
          <p:nvPr/>
        </p:nvSpPr>
        <p:spPr>
          <a:xfrm>
            <a:off x="405835" y="2061275"/>
            <a:ext cx="5060197" cy="3539430"/>
          </a:xfrm>
          <a:prstGeom prst="rect">
            <a:avLst/>
          </a:prstGeom>
          <a:noFill/>
        </p:spPr>
        <p:txBody>
          <a:bodyPr wrap="square" rtlCol="0">
            <a:spAutoFit/>
          </a:bodyPr>
          <a:lstStyle/>
          <a:p>
            <a:r>
              <a:rPr lang="en-AU" sz="1400" b="1" dirty="0">
                <a:effectLst/>
                <a:latin typeface="Calibri" panose="020F0502020204030204" pitchFamily="34" charset="0"/>
                <a:ea typeface="Calibri" panose="020F0502020204030204" pitchFamily="34" charset="0"/>
                <a:cs typeface="Times New Roman" panose="02020603050405020304" pitchFamily="18" charset="0"/>
              </a:rPr>
              <a:t>Wh</a:t>
            </a:r>
            <a:r>
              <a:rPr lang="en-AU" sz="1400" b="1" dirty="0">
                <a:latin typeface="Calibri" panose="020F0502020204030204" pitchFamily="34" charset="0"/>
                <a:ea typeface="Calibri" panose="020F0502020204030204" pitchFamily="34" charset="0"/>
                <a:cs typeface="Times New Roman" panose="02020603050405020304" pitchFamily="18" charset="0"/>
              </a:rPr>
              <a:t>y is this important? </a:t>
            </a:r>
            <a:endParaRPr lang="en-AU" sz="14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1400" dirty="0">
                <a:effectLst/>
                <a:latin typeface="Calibri" panose="020F0502020204030204" pitchFamily="34" charset="0"/>
                <a:ea typeface="Calibri" panose="020F0502020204030204" pitchFamily="34" charset="0"/>
                <a:cs typeface="Times New Roman" panose="02020603050405020304" pitchFamily="18" charset="0"/>
              </a:rPr>
              <a:t>The symbiotic relationship between rhizobia and legumes is fundamental to nodule formation and highly specific to the rhizobial strain and legume species/ cultivar.</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Rhizobia can lose their ability to </a:t>
            </a:r>
            <a:r>
              <a:rPr lang="en-AU" sz="1400" dirty="0" err="1">
                <a:latin typeface="Calibri" panose="020F0502020204030204" pitchFamily="34" charset="0"/>
                <a:cs typeface="Times New Roman" panose="02020603050405020304" pitchFamily="18" charset="0"/>
              </a:rPr>
              <a:t>nodulate</a:t>
            </a:r>
            <a:r>
              <a:rPr lang="en-AU" sz="1400" dirty="0">
                <a:latin typeface="Calibri" panose="020F0502020204030204" pitchFamily="34" charset="0"/>
                <a:cs typeface="Times New Roman" panose="02020603050405020304" pitchFamily="18" charset="0"/>
              </a:rPr>
              <a:t> a host or fix nitrogen effectively with time. </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Genetic drift can reduce effectiveness </a:t>
            </a:r>
          </a:p>
          <a:p>
            <a:pPr indent="-285750">
              <a:buFont typeface="Arial" panose="020B0604020202020204" pitchFamily="34" charset="0"/>
              <a:buChar char="•"/>
            </a:pPr>
            <a:endParaRPr lang="en-AU" sz="1400" b="1" dirty="0">
              <a:latin typeface="Calibri" panose="020F0502020204030204" pitchFamily="34" charset="0"/>
              <a:cs typeface="Times New Roman" panose="02020603050405020304" pitchFamily="18" charset="0"/>
            </a:endParaRPr>
          </a:p>
          <a:p>
            <a:r>
              <a:rPr lang="en-AU" sz="1400" b="1" dirty="0">
                <a:latin typeface="Calibri" panose="020F0502020204030204" pitchFamily="34" charset="0"/>
                <a:cs typeface="Times New Roman" panose="02020603050405020304" pitchFamily="18" charset="0"/>
              </a:rPr>
              <a:t>How do AIRG provide QA?</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Maintenance of the </a:t>
            </a:r>
            <a:r>
              <a:rPr lang="en-AU" sz="1400" b="1" dirty="0">
                <a:latin typeface="Calibri" panose="020F0502020204030204" pitchFamily="34" charset="0"/>
                <a:cs typeface="Times New Roman" panose="02020603050405020304" pitchFamily="18" charset="0"/>
              </a:rPr>
              <a:t>Rhizobial Inoculant Strains Table </a:t>
            </a:r>
            <a:r>
              <a:rPr lang="en-AU" sz="1400" dirty="0">
                <a:latin typeface="Calibri" panose="020F0502020204030204" pitchFamily="34" charset="0"/>
                <a:cs typeface="Times New Roman" panose="02020603050405020304" pitchFamily="18" charset="0"/>
              </a:rPr>
              <a:t>so that primary producers can easily match the right inoculant for each legume group they plan to sow. </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Annual testing of existing mother cultures and rigorous laboratory and field testing of new strains. </a:t>
            </a:r>
          </a:p>
          <a:p>
            <a:endParaRPr lang="en-AU" sz="1400" b="1"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sz="1400" dirty="0"/>
          </a:p>
        </p:txBody>
      </p:sp>
      <p:sp>
        <p:nvSpPr>
          <p:cNvPr id="11" name="TextBox 10">
            <a:extLst>
              <a:ext uri="{FF2B5EF4-FFF2-40B4-BE49-F238E27FC236}">
                <a16:creationId xmlns:a16="http://schemas.microsoft.com/office/drawing/2014/main" id="{C352AF24-6FB7-46E2-B3A4-CF994FD447C3}"/>
              </a:ext>
            </a:extLst>
          </p:cNvPr>
          <p:cNvSpPr txBox="1"/>
          <p:nvPr/>
        </p:nvSpPr>
        <p:spPr>
          <a:xfrm>
            <a:off x="5761331" y="2061275"/>
            <a:ext cx="5060196" cy="3472746"/>
          </a:xfrm>
          <a:prstGeom prst="rect">
            <a:avLst/>
          </a:prstGeom>
          <a:noFill/>
        </p:spPr>
        <p:txBody>
          <a:bodyPr wrap="square" rtlCol="0">
            <a:spAutoFit/>
          </a:bodyPr>
          <a:lstStyle/>
          <a:p>
            <a:pPr>
              <a:lnSpc>
                <a:spcPct val="115000"/>
              </a:lnSpc>
              <a:spcAft>
                <a:spcPts val="1000"/>
              </a:spcAft>
            </a:pPr>
            <a:r>
              <a:rPr lang="en-AU" sz="1400" b="1" dirty="0">
                <a:latin typeface="Calibri" panose="020F0502020204030204" pitchFamily="34" charset="0"/>
                <a:cs typeface="Times New Roman" panose="02020603050405020304" pitchFamily="18" charset="0"/>
              </a:rPr>
              <a:t>The selection of rhizobial strains is evaluated upon the following:</a:t>
            </a:r>
          </a:p>
          <a:p>
            <a:pPr marL="285750" lvl="0" indent="-285750">
              <a:lnSpc>
                <a:spcPct val="115000"/>
              </a:lnSpc>
              <a:buBlip>
                <a:blip r:embed="rId3"/>
              </a:buBlip>
            </a:pPr>
            <a:r>
              <a:rPr lang="en-AU" sz="1400" b="1" dirty="0">
                <a:latin typeface="Calibri" panose="020F0502020204030204" pitchFamily="34" charset="0"/>
                <a:cs typeface="Times New Roman" panose="02020603050405020304" pitchFamily="18" charset="0"/>
              </a:rPr>
              <a:t>Effectiveness </a:t>
            </a:r>
            <a:r>
              <a:rPr lang="en-AU" sz="1400" dirty="0">
                <a:latin typeface="Calibri" panose="020F0502020204030204" pitchFamily="34" charset="0"/>
                <a:cs typeface="Times New Roman" panose="02020603050405020304" pitchFamily="18" charset="0"/>
              </a:rPr>
              <a:t>in nodulation, N fixation and their legume host range;</a:t>
            </a:r>
          </a:p>
          <a:p>
            <a:pPr marL="285750" lvl="0" indent="-285750">
              <a:lnSpc>
                <a:spcPct val="115000"/>
              </a:lnSpc>
              <a:buBlip>
                <a:blip r:embed="rId3"/>
              </a:buBlip>
            </a:pPr>
            <a:r>
              <a:rPr lang="en-AU" sz="1400" b="1" dirty="0">
                <a:latin typeface="Calibri" panose="020F0502020204030204" pitchFamily="34" charset="0"/>
                <a:cs typeface="Times New Roman" panose="02020603050405020304" pitchFamily="18" charset="0"/>
              </a:rPr>
              <a:t>Genetic stability </a:t>
            </a:r>
            <a:r>
              <a:rPr lang="en-AU" sz="1400" dirty="0">
                <a:latin typeface="Calibri" panose="020F0502020204030204" pitchFamily="34" charset="0"/>
                <a:cs typeface="Times New Roman" panose="02020603050405020304" pitchFamily="18" charset="0"/>
              </a:rPr>
              <a:t>the strain must maintain its nodulation and N fixation performance during culture, manufacture and application; </a:t>
            </a:r>
          </a:p>
          <a:p>
            <a:pPr marL="285750" lvl="0" indent="-285750">
              <a:lnSpc>
                <a:spcPct val="115000"/>
              </a:lnSpc>
              <a:buBlip>
                <a:blip r:embed="rId3"/>
              </a:buBlip>
            </a:pPr>
            <a:r>
              <a:rPr lang="en-AU" sz="1400" b="1" dirty="0">
                <a:latin typeface="Calibri" panose="020F0502020204030204" pitchFamily="34" charset="0"/>
                <a:cs typeface="Times New Roman" panose="02020603050405020304" pitchFamily="18" charset="0"/>
              </a:rPr>
              <a:t>Potential for scale-up </a:t>
            </a:r>
            <a:r>
              <a:rPr lang="en-AU" sz="1400" dirty="0">
                <a:latin typeface="Calibri" panose="020F0502020204030204" pitchFamily="34" charset="0"/>
                <a:cs typeface="Times New Roman" panose="02020603050405020304" pitchFamily="18" charset="0"/>
              </a:rPr>
              <a:t>production as commercial inoculants; and </a:t>
            </a:r>
          </a:p>
          <a:p>
            <a:pPr marL="285750" lvl="0" indent="-285750">
              <a:lnSpc>
                <a:spcPct val="115000"/>
              </a:lnSpc>
              <a:spcAft>
                <a:spcPts val="1000"/>
              </a:spcAft>
              <a:buBlip>
                <a:blip r:embed="rId3"/>
              </a:buBlip>
            </a:pPr>
            <a:r>
              <a:rPr lang="en-AU" sz="1400" b="1" dirty="0">
                <a:latin typeface="Calibri" panose="020F0502020204030204" pitchFamily="34" charset="0"/>
                <a:cs typeface="Times New Roman" panose="02020603050405020304" pitchFamily="18" charset="0"/>
              </a:rPr>
              <a:t>Ability to survive </a:t>
            </a:r>
            <a:r>
              <a:rPr lang="en-AU" sz="1400" dirty="0">
                <a:latin typeface="Calibri" panose="020F0502020204030204" pitchFamily="34" charset="0"/>
                <a:cs typeface="Times New Roman" panose="02020603050405020304" pitchFamily="18" charset="0"/>
              </a:rPr>
              <a:t>during inoculant application- strains need to survive well on seed and in soil after sowing. </a:t>
            </a:r>
          </a:p>
          <a:p>
            <a:r>
              <a:rPr lang="en-AU" sz="1400" dirty="0">
                <a:effectLst/>
                <a:latin typeface="Calibri" panose="020F0502020204030204" pitchFamily="34" charset="0"/>
                <a:ea typeface="Calibri" panose="020F0502020204030204" pitchFamily="34" charset="0"/>
                <a:cs typeface="Times New Roman" panose="02020603050405020304" pitchFamily="18" charset="0"/>
              </a:rPr>
              <a:t>All work is conducted under the </a:t>
            </a:r>
            <a:r>
              <a:rPr lang="en-AU" sz="1400" i="1" dirty="0">
                <a:effectLst/>
                <a:latin typeface="Calibri" panose="020F0502020204030204" pitchFamily="34" charset="0"/>
                <a:ea typeface="Calibri" panose="020F0502020204030204" pitchFamily="34" charset="0"/>
                <a:cs typeface="Times New Roman" panose="02020603050405020304" pitchFamily="18" charset="0"/>
              </a:rPr>
              <a:t>National Code of Practice and Quality Trademark for Legume Microbial Inoculant Products used in Australian Crops and Pastures</a:t>
            </a:r>
            <a:r>
              <a:rPr lang="en-AU" sz="1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a:p>
        </p:txBody>
      </p:sp>
      <p:sp>
        <p:nvSpPr>
          <p:cNvPr id="15" name="TextBox 14">
            <a:extLst>
              <a:ext uri="{FF2B5EF4-FFF2-40B4-BE49-F238E27FC236}">
                <a16:creationId xmlns:a16="http://schemas.microsoft.com/office/drawing/2014/main" id="{38FD331F-DEC0-4A2C-9437-CF98880A1E96}"/>
              </a:ext>
            </a:extLst>
          </p:cNvPr>
          <p:cNvSpPr txBox="1"/>
          <p:nvPr/>
        </p:nvSpPr>
        <p:spPr>
          <a:xfrm>
            <a:off x="405835" y="6581001"/>
            <a:ext cx="11769279" cy="276999"/>
          </a:xfrm>
          <a:prstGeom prst="rect">
            <a:avLst/>
          </a:prstGeom>
          <a:noFill/>
        </p:spPr>
        <p:txBody>
          <a:bodyPr wrap="square" rtlCol="0">
            <a:spAutoFit/>
          </a:bodyPr>
          <a:lstStyle/>
          <a:p>
            <a:r>
              <a:rPr lang="en-AU" sz="600" dirty="0">
                <a:solidFill>
                  <a:schemeClr val="bg1"/>
                </a:solidFill>
                <a:latin typeface="Arial" panose="020B0604020202020204" pitchFamily="34" charset="0"/>
                <a:cs typeface="Arial" panose="020B0604020202020204" pitchFamily="34" charset="0"/>
              </a:rPr>
              <a:t>© State of New South Wales through Department of Planning, Industry &amp; Environment 2020. The information contained in this publication is based on knowledge and understanding at the time of writing (September 2020). However, because of advances in knowledge, users are reminded of the need to ensure that the information upon which they rely is up to date and to check the currency of the information with the appropriate officer of the Department of Planning, Industry &amp; Environment or the user’s independent adviser.</a:t>
            </a:r>
          </a:p>
        </p:txBody>
      </p:sp>
      <p:sp>
        <p:nvSpPr>
          <p:cNvPr id="16" name="TextBox 15">
            <a:extLst>
              <a:ext uri="{FF2B5EF4-FFF2-40B4-BE49-F238E27FC236}">
                <a16:creationId xmlns:a16="http://schemas.microsoft.com/office/drawing/2014/main" id="{422A2DCF-6CCE-42BF-903F-3E74B8BF8152}"/>
              </a:ext>
            </a:extLst>
          </p:cNvPr>
          <p:cNvSpPr txBox="1"/>
          <p:nvPr/>
        </p:nvSpPr>
        <p:spPr>
          <a:xfrm>
            <a:off x="9910618" y="6050343"/>
            <a:ext cx="1791855" cy="369332"/>
          </a:xfrm>
          <a:prstGeom prst="rect">
            <a:avLst/>
          </a:prstGeom>
          <a:noFill/>
        </p:spPr>
        <p:txBody>
          <a:bodyPr wrap="square" rtlCol="0">
            <a:spAutoFit/>
          </a:bodyPr>
          <a:lstStyle/>
          <a:p>
            <a:r>
              <a:rPr lang="en-AU" dirty="0">
                <a:solidFill>
                  <a:schemeClr val="bg1"/>
                </a:solidFill>
              </a:rPr>
              <a:t>www.dpi.gov.au</a:t>
            </a:r>
          </a:p>
        </p:txBody>
      </p:sp>
      <p:sp>
        <p:nvSpPr>
          <p:cNvPr id="12" name="Text Box 3">
            <a:extLst>
              <a:ext uri="{FF2B5EF4-FFF2-40B4-BE49-F238E27FC236}">
                <a16:creationId xmlns:a16="http://schemas.microsoft.com/office/drawing/2014/main" id="{515D304D-2FE7-4913-AA4E-FA41667B416A}"/>
              </a:ext>
            </a:extLst>
          </p:cNvPr>
          <p:cNvSpPr txBox="1"/>
          <p:nvPr/>
        </p:nvSpPr>
        <p:spPr>
          <a:xfrm>
            <a:off x="2019306" y="1727900"/>
            <a:ext cx="409575"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800">
                <a:effectLst/>
                <a:latin typeface="Calibri" panose="020F0502020204030204" pitchFamily="34" charset="0"/>
                <a:ea typeface="Calibri" panose="020F0502020204030204" pitchFamily="34" charset="0"/>
                <a:cs typeface="Calibri" panose="020F0502020204030204" pitchFamily="34" charset="0"/>
              </a:rPr>
              <a: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65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280" y="235382"/>
            <a:ext cx="10515600" cy="1325563"/>
          </a:xfrm>
        </p:spPr>
        <p:txBody>
          <a:bodyPr>
            <a:normAutofit/>
          </a:bodyPr>
          <a:lstStyle/>
          <a:p>
            <a:r>
              <a:rPr lang="en-AU" sz="3600" b="1" dirty="0">
                <a:solidFill>
                  <a:srgbClr val="043F5D"/>
                </a:solidFill>
                <a:latin typeface="Arial" panose="020B0604020202020204" pitchFamily="34" charset="0"/>
                <a:cs typeface="Arial" panose="020B0604020202020204" pitchFamily="34" charset="0"/>
              </a:rPr>
              <a:t>Independent Green Tick QA Program</a:t>
            </a:r>
          </a:p>
        </p:txBody>
      </p:sp>
      <p:sp>
        <p:nvSpPr>
          <p:cNvPr id="7" name="TextBox 6">
            <a:extLst>
              <a:ext uri="{FF2B5EF4-FFF2-40B4-BE49-F238E27FC236}">
                <a16:creationId xmlns:a16="http://schemas.microsoft.com/office/drawing/2014/main" id="{25CC3A5D-0503-4225-B096-3B77A8E244F2}"/>
              </a:ext>
            </a:extLst>
          </p:cNvPr>
          <p:cNvSpPr txBox="1"/>
          <p:nvPr/>
        </p:nvSpPr>
        <p:spPr>
          <a:xfrm>
            <a:off x="1412280" y="1318850"/>
            <a:ext cx="8412701" cy="369332"/>
          </a:xfrm>
          <a:prstGeom prst="rect">
            <a:avLst/>
          </a:prstGeom>
          <a:noFill/>
        </p:spPr>
        <p:txBody>
          <a:bodyPr wrap="square" rtlCol="0">
            <a:spAutoFit/>
          </a:bodyPr>
          <a:lstStyle/>
          <a:p>
            <a:r>
              <a:rPr lang="en-AU" dirty="0">
                <a:solidFill>
                  <a:srgbClr val="043F5D"/>
                </a:solidFill>
              </a:rPr>
              <a:t>AIRG undertakes independent batch testing of manufactured rhizobial products   </a:t>
            </a:r>
          </a:p>
        </p:txBody>
      </p:sp>
      <p:pic>
        <p:nvPicPr>
          <p:cNvPr id="9" name="Picture 8" descr="A close up of a sign&#10;&#10;Description automatically generated">
            <a:extLst>
              <a:ext uri="{FF2B5EF4-FFF2-40B4-BE49-F238E27FC236}">
                <a16:creationId xmlns:a16="http://schemas.microsoft.com/office/drawing/2014/main" id="{508F5FF4-E966-4438-A0D7-30E4AFD0E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685" y="152938"/>
            <a:ext cx="1908337" cy="1908337"/>
          </a:xfrm>
          <a:prstGeom prst="rect">
            <a:avLst/>
          </a:prstGeom>
        </p:spPr>
      </p:pic>
      <p:sp>
        <p:nvSpPr>
          <p:cNvPr id="10" name="TextBox 9">
            <a:extLst>
              <a:ext uri="{FF2B5EF4-FFF2-40B4-BE49-F238E27FC236}">
                <a16:creationId xmlns:a16="http://schemas.microsoft.com/office/drawing/2014/main" id="{8F90B82D-3D35-4B8C-A837-E23DC1C7C3BC}"/>
              </a:ext>
            </a:extLst>
          </p:cNvPr>
          <p:cNvSpPr txBox="1"/>
          <p:nvPr/>
        </p:nvSpPr>
        <p:spPr>
          <a:xfrm>
            <a:off x="356713" y="1951193"/>
            <a:ext cx="5060197" cy="4047262"/>
          </a:xfrm>
          <a:prstGeom prst="rect">
            <a:avLst/>
          </a:prstGeom>
          <a:noFill/>
        </p:spPr>
        <p:txBody>
          <a:bodyPr wrap="square" rtlCol="0">
            <a:spAutoFit/>
          </a:bodyPr>
          <a:lstStyle/>
          <a:p>
            <a:r>
              <a:rPr lang="en-AU" sz="1400" b="1" dirty="0">
                <a:effectLst/>
                <a:latin typeface="Calibri" panose="020F0502020204030204" pitchFamily="34" charset="0"/>
                <a:ea typeface="Calibri" panose="020F0502020204030204" pitchFamily="34" charset="0"/>
                <a:cs typeface="Times New Roman" panose="02020603050405020304" pitchFamily="18" charset="0"/>
              </a:rPr>
              <a:t>Wh</a:t>
            </a:r>
            <a:r>
              <a:rPr lang="en-AU" sz="1400" b="1" dirty="0">
                <a:latin typeface="Calibri" panose="020F0502020204030204" pitchFamily="34" charset="0"/>
                <a:ea typeface="Calibri" panose="020F0502020204030204" pitchFamily="34" charset="0"/>
                <a:cs typeface="Times New Roman" panose="02020603050405020304" pitchFamily="18" charset="0"/>
              </a:rPr>
              <a:t>y is this important? </a:t>
            </a:r>
            <a:endParaRPr lang="en-AU" sz="14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A Green Tick on product packaging means the inoculant is optimised for success.</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The product needs to contain the correct and viable strain of rhizobia for the legume you intend to grow. </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Nodulation is a numbers game- live rhizobia of </a:t>
            </a:r>
            <a:r>
              <a:rPr lang="en-AU" sz="1400" i="1" dirty="0">
                <a:latin typeface="Calibri" panose="020F0502020204030204" pitchFamily="34" charset="0"/>
                <a:cs typeface="Times New Roman" panose="02020603050405020304" pitchFamily="18" charset="0"/>
              </a:rPr>
              <a:t>at least </a:t>
            </a:r>
            <a:r>
              <a:rPr lang="en-AU" sz="1400" dirty="0">
                <a:latin typeface="Calibri" panose="020F0502020204030204" pitchFamily="34" charset="0"/>
                <a:cs typeface="Times New Roman" panose="02020603050405020304" pitchFamily="18" charset="0"/>
              </a:rPr>
              <a:t>1 billion/gram are needed in each, and every, manufactured product.</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The product needs to be free from contaminants; and  </a:t>
            </a:r>
          </a:p>
          <a:p>
            <a:pPr marL="285750" indent="-285750">
              <a:spcAft>
                <a:spcPts val="600"/>
              </a:spcAft>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The product needs to work on the intended host legume post manufacture.</a:t>
            </a:r>
            <a:endParaRPr lang="en-AU" sz="1400" b="1" dirty="0">
              <a:latin typeface="Calibri" panose="020F0502020204030204" pitchFamily="34" charset="0"/>
              <a:cs typeface="Times New Roman" panose="02020603050405020304" pitchFamily="18" charset="0"/>
            </a:endParaRPr>
          </a:p>
          <a:p>
            <a:r>
              <a:rPr lang="en-AU" sz="1400" b="1" dirty="0">
                <a:latin typeface="Calibri" panose="020F0502020204030204" pitchFamily="34" charset="0"/>
                <a:cs typeface="Times New Roman" panose="02020603050405020304" pitchFamily="18" charset="0"/>
              </a:rPr>
              <a:t>How do AIRG provide QA?</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They conduct independent testing in their laboratories for manufacturers that are signatories to the </a:t>
            </a:r>
            <a:r>
              <a:rPr lang="en-AU" sz="1400" i="1" dirty="0">
                <a:latin typeface="Calibri" panose="020F0502020204030204" pitchFamily="34" charset="0"/>
                <a:cs typeface="Times New Roman" panose="02020603050405020304" pitchFamily="18" charset="0"/>
              </a:rPr>
              <a:t>National Code.</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Only when a batch is proven to meet </a:t>
            </a:r>
            <a:r>
              <a:rPr lang="en-AU" sz="1400" i="1" dirty="0">
                <a:latin typeface="Calibri" panose="020F0502020204030204" pitchFamily="34" charset="0"/>
                <a:cs typeface="Times New Roman" panose="02020603050405020304" pitchFamily="18" charset="0"/>
              </a:rPr>
              <a:t>National Code </a:t>
            </a:r>
            <a:r>
              <a:rPr lang="en-AU" sz="1400" dirty="0">
                <a:latin typeface="Calibri" panose="020F0502020204030204" pitchFamily="34" charset="0"/>
                <a:cs typeface="Times New Roman" panose="02020603050405020304" pitchFamily="18" charset="0"/>
              </a:rPr>
              <a:t>standards is it then given the Green Tick and can be dispatched. </a:t>
            </a:r>
          </a:p>
          <a:p>
            <a:pPr marL="285750" indent="-285750">
              <a:buFont typeface="Arial" panose="020B0604020202020204" pitchFamily="34" charset="0"/>
              <a:buChar char="•"/>
            </a:pPr>
            <a:endParaRPr lang="en-AU" sz="1400" b="1"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sz="1400" dirty="0"/>
          </a:p>
        </p:txBody>
      </p:sp>
      <p:sp>
        <p:nvSpPr>
          <p:cNvPr id="11" name="TextBox 10">
            <a:extLst>
              <a:ext uri="{FF2B5EF4-FFF2-40B4-BE49-F238E27FC236}">
                <a16:creationId xmlns:a16="http://schemas.microsoft.com/office/drawing/2014/main" id="{C352AF24-6FB7-46E2-B3A4-CF994FD447C3}"/>
              </a:ext>
            </a:extLst>
          </p:cNvPr>
          <p:cNvSpPr txBox="1"/>
          <p:nvPr/>
        </p:nvSpPr>
        <p:spPr>
          <a:xfrm>
            <a:off x="5737398" y="1867740"/>
            <a:ext cx="5060196" cy="2607893"/>
          </a:xfrm>
          <a:prstGeom prst="rect">
            <a:avLst/>
          </a:prstGeom>
          <a:noFill/>
        </p:spPr>
        <p:txBody>
          <a:bodyPr wrap="square" rtlCol="0">
            <a:spAutoFit/>
          </a:bodyPr>
          <a:lstStyle/>
          <a:p>
            <a:pPr>
              <a:lnSpc>
                <a:spcPct val="115000"/>
              </a:lnSpc>
              <a:spcAft>
                <a:spcPts val="1000"/>
              </a:spcAft>
            </a:pPr>
            <a:r>
              <a:rPr lang="en-AU" sz="1400" b="1" dirty="0">
                <a:latin typeface="Calibri" panose="020F0502020204030204" pitchFamily="34" charset="0"/>
                <a:cs typeface="Times New Roman" panose="02020603050405020304" pitchFamily="18" charset="0"/>
              </a:rPr>
              <a:t>Green Tick inoculants have labelling standards that display:</a:t>
            </a:r>
          </a:p>
          <a:p>
            <a:pPr marL="285750" lvl="0" indent="-285750">
              <a:lnSpc>
                <a:spcPct val="115000"/>
              </a:lnSpc>
              <a:buBlip>
                <a:blip r:embed="rId3"/>
              </a:buBlip>
            </a:pPr>
            <a:r>
              <a:rPr lang="en-AU" sz="1400" dirty="0">
                <a:latin typeface="Calibri" panose="020F0502020204030204" pitchFamily="34" charset="0"/>
                <a:cs typeface="Times New Roman" panose="02020603050405020304" pitchFamily="18" charset="0"/>
              </a:rPr>
              <a:t>The legume/s for which the inoculant should be used.</a:t>
            </a:r>
          </a:p>
          <a:p>
            <a:pPr marL="285750" lvl="0" indent="-285750">
              <a:lnSpc>
                <a:spcPct val="115000"/>
              </a:lnSpc>
              <a:buBlip>
                <a:blip r:embed="rId3"/>
              </a:buBlip>
            </a:pPr>
            <a:r>
              <a:rPr lang="en-AU" sz="1400" dirty="0">
                <a:latin typeface="Calibri" panose="020F0502020204030204" pitchFamily="34" charset="0"/>
                <a:cs typeface="Times New Roman" panose="02020603050405020304" pitchFamily="18" charset="0"/>
              </a:rPr>
              <a:t>Batch number.</a:t>
            </a:r>
          </a:p>
          <a:p>
            <a:pPr marL="285750" lvl="0" indent="-285750">
              <a:lnSpc>
                <a:spcPct val="115000"/>
              </a:lnSpc>
              <a:buBlip>
                <a:blip r:embed="rId3"/>
              </a:buBlip>
            </a:pPr>
            <a:r>
              <a:rPr lang="en-AU" sz="1400" dirty="0">
                <a:latin typeface="Calibri" panose="020F0502020204030204" pitchFamily="34" charset="0"/>
                <a:cs typeface="Times New Roman" panose="02020603050405020304" pitchFamily="18" charset="0"/>
              </a:rPr>
              <a:t>A product shelf-life or expiry date.</a:t>
            </a:r>
          </a:p>
          <a:p>
            <a:pPr marL="285750" lvl="0" indent="-285750">
              <a:lnSpc>
                <a:spcPct val="115000"/>
              </a:lnSpc>
              <a:buBlip>
                <a:blip r:embed="rId3"/>
              </a:buBlip>
            </a:pPr>
            <a:r>
              <a:rPr lang="en-AU" sz="1400" dirty="0">
                <a:latin typeface="Calibri" panose="020F0502020204030204" pitchFamily="34" charset="0"/>
                <a:cs typeface="Times New Roman" panose="02020603050405020304" pitchFamily="18" charset="0"/>
              </a:rPr>
              <a:t>Conditions under which the product must be stored.</a:t>
            </a:r>
          </a:p>
          <a:p>
            <a:pPr marL="285750" lvl="0" indent="-285750">
              <a:lnSpc>
                <a:spcPct val="115000"/>
              </a:lnSpc>
              <a:buBlip>
                <a:blip r:embed="rId3"/>
              </a:buBlip>
            </a:pPr>
            <a:r>
              <a:rPr lang="en-AU" sz="1400" dirty="0">
                <a:latin typeface="Calibri" panose="020F0502020204030204" pitchFamily="34" charset="0"/>
                <a:cs typeface="Times New Roman" panose="02020603050405020304" pitchFamily="18" charset="0"/>
              </a:rPr>
              <a:t>Guaranteed number of rhizobia per unit of product at the point of sale; and</a:t>
            </a:r>
          </a:p>
          <a:p>
            <a:pPr marL="285750" lvl="0" indent="-285750">
              <a:lnSpc>
                <a:spcPct val="115000"/>
              </a:lnSpc>
              <a:spcAft>
                <a:spcPts val="1000"/>
              </a:spcAft>
              <a:buBlip>
                <a:blip r:embed="rId3"/>
              </a:buBlip>
            </a:pPr>
            <a:r>
              <a:rPr lang="en-AU" sz="1400" dirty="0">
                <a:latin typeface="Calibri" panose="020F0502020204030204" pitchFamily="34" charset="0"/>
                <a:cs typeface="Times New Roman" panose="02020603050405020304" pitchFamily="18" charset="0"/>
              </a:rPr>
              <a:t>Method of application to seed or soil of the product. </a:t>
            </a:r>
          </a:p>
          <a:p>
            <a:endParaRPr lang="en-AU" dirty="0"/>
          </a:p>
        </p:txBody>
      </p:sp>
      <p:pic>
        <p:nvPicPr>
          <p:cNvPr id="4" name="Picture 3" descr="A close up of a sign&#10;&#10;Description automatically generated">
            <a:extLst>
              <a:ext uri="{FF2B5EF4-FFF2-40B4-BE49-F238E27FC236}">
                <a16:creationId xmlns:a16="http://schemas.microsoft.com/office/drawing/2014/main" id="{21733BA0-A670-4764-ACA1-7796646F80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20" y="469277"/>
            <a:ext cx="1090855" cy="1481916"/>
          </a:xfrm>
          <a:prstGeom prst="rect">
            <a:avLst/>
          </a:prstGeom>
        </p:spPr>
      </p:pic>
      <p:sp>
        <p:nvSpPr>
          <p:cNvPr id="6" name="TextBox 5">
            <a:extLst>
              <a:ext uri="{FF2B5EF4-FFF2-40B4-BE49-F238E27FC236}">
                <a16:creationId xmlns:a16="http://schemas.microsoft.com/office/drawing/2014/main" id="{035AD46E-5EB6-4E03-9883-31106AC0751B}"/>
              </a:ext>
            </a:extLst>
          </p:cNvPr>
          <p:cNvSpPr txBox="1"/>
          <p:nvPr/>
        </p:nvSpPr>
        <p:spPr>
          <a:xfrm>
            <a:off x="5813220" y="4282098"/>
            <a:ext cx="6085019" cy="1029256"/>
          </a:xfrm>
          <a:prstGeom prst="rect">
            <a:avLst/>
          </a:prstGeom>
          <a:noFill/>
          <a:ln>
            <a:solidFill>
              <a:srgbClr val="043F5D"/>
            </a:solidFill>
          </a:ln>
          <a:effectLst/>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lnSpc>
                <a:spcPct val="115000"/>
              </a:lnSpc>
              <a:spcAft>
                <a:spcPts val="1000"/>
              </a:spcAft>
              <a:defRPr i="1">
                <a:solidFill>
                  <a:srgbClr val="043F5D"/>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AU" i="0" dirty="0">
                <a:solidFill>
                  <a:srgbClr val="053F5D"/>
                </a:solidFill>
                <a:latin typeface="Segoe UI" panose="020B0502040204020203" pitchFamily="34" charset="0"/>
                <a:ea typeface="+mn-ea"/>
                <a:cs typeface="Segoe UI" panose="020B0502040204020203" pitchFamily="34" charset="0"/>
              </a:rPr>
              <a:t>Transparent labelling, underpinned by independent testing, provides a solid foundation for nodulation success and more profitable production outcomes. </a:t>
            </a:r>
          </a:p>
        </p:txBody>
      </p:sp>
      <p:sp>
        <p:nvSpPr>
          <p:cNvPr id="8" name="TextBox 7">
            <a:extLst>
              <a:ext uri="{FF2B5EF4-FFF2-40B4-BE49-F238E27FC236}">
                <a16:creationId xmlns:a16="http://schemas.microsoft.com/office/drawing/2014/main" id="{B0009191-0237-43E7-A018-1738BBEF2175}"/>
              </a:ext>
            </a:extLst>
          </p:cNvPr>
          <p:cNvSpPr txBox="1"/>
          <p:nvPr/>
        </p:nvSpPr>
        <p:spPr>
          <a:xfrm>
            <a:off x="405835" y="6581001"/>
            <a:ext cx="11769279" cy="276999"/>
          </a:xfrm>
          <a:prstGeom prst="rect">
            <a:avLst/>
          </a:prstGeom>
          <a:noFill/>
        </p:spPr>
        <p:txBody>
          <a:bodyPr wrap="square" rtlCol="0">
            <a:spAutoFit/>
          </a:bodyPr>
          <a:lstStyle/>
          <a:p>
            <a:r>
              <a:rPr lang="en-AU" sz="600" dirty="0">
                <a:solidFill>
                  <a:schemeClr val="bg1"/>
                </a:solidFill>
                <a:latin typeface="Arial" panose="020B0604020202020204" pitchFamily="34" charset="0"/>
                <a:cs typeface="Arial" panose="020B0604020202020204" pitchFamily="34" charset="0"/>
              </a:rPr>
              <a:t>© State of New South Wales through Department of Planning, Industry &amp; Environment 2020. The information contained in this publication is based on knowledge and understanding at the time of writing (September 2020). However, because of advances in knowledge, users are reminded of the need to ensure that the information upon which they rely is up to date and to check the currency of the information with the appropriate officer of the Department of Planning, Industry &amp; Environment or the user’s independent adviser.</a:t>
            </a:r>
          </a:p>
        </p:txBody>
      </p:sp>
      <p:sp>
        <p:nvSpPr>
          <p:cNvPr id="14" name="TextBox 13">
            <a:extLst>
              <a:ext uri="{FF2B5EF4-FFF2-40B4-BE49-F238E27FC236}">
                <a16:creationId xmlns:a16="http://schemas.microsoft.com/office/drawing/2014/main" id="{4FD71ADC-7DBD-4DC6-89CE-2C5ED4BCE78B}"/>
              </a:ext>
            </a:extLst>
          </p:cNvPr>
          <p:cNvSpPr txBox="1"/>
          <p:nvPr/>
        </p:nvSpPr>
        <p:spPr>
          <a:xfrm>
            <a:off x="9910618" y="6050343"/>
            <a:ext cx="1791855" cy="369332"/>
          </a:xfrm>
          <a:prstGeom prst="rect">
            <a:avLst/>
          </a:prstGeom>
          <a:noFill/>
        </p:spPr>
        <p:txBody>
          <a:bodyPr wrap="square" rtlCol="0">
            <a:spAutoFit/>
          </a:bodyPr>
          <a:lstStyle/>
          <a:p>
            <a:r>
              <a:rPr lang="en-AU" dirty="0">
                <a:solidFill>
                  <a:schemeClr val="bg1"/>
                </a:solidFill>
              </a:rPr>
              <a:t>www.dpi.gov.au</a:t>
            </a:r>
          </a:p>
        </p:txBody>
      </p:sp>
      <p:sp>
        <p:nvSpPr>
          <p:cNvPr id="12" name="Text Box 3">
            <a:extLst>
              <a:ext uri="{FF2B5EF4-FFF2-40B4-BE49-F238E27FC236}">
                <a16:creationId xmlns:a16="http://schemas.microsoft.com/office/drawing/2014/main" id="{FD4915BE-D4F2-4186-B272-6CD59A8C9D58}"/>
              </a:ext>
            </a:extLst>
          </p:cNvPr>
          <p:cNvSpPr txBox="1"/>
          <p:nvPr/>
        </p:nvSpPr>
        <p:spPr>
          <a:xfrm>
            <a:off x="11630499" y="1784505"/>
            <a:ext cx="409575"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800">
                <a:effectLst/>
                <a:latin typeface="Calibri" panose="020F0502020204030204" pitchFamily="34" charset="0"/>
                <a:ea typeface="Calibri" panose="020F0502020204030204" pitchFamily="34" charset="0"/>
                <a:cs typeface="Calibri" panose="020F0502020204030204" pitchFamily="34" charset="0"/>
              </a:rPr>
              <a: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507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280" y="235382"/>
            <a:ext cx="10515600" cy="1325563"/>
          </a:xfrm>
        </p:spPr>
        <p:txBody>
          <a:bodyPr>
            <a:normAutofit/>
          </a:bodyPr>
          <a:lstStyle/>
          <a:p>
            <a:r>
              <a:rPr lang="en-AU" sz="3600" b="1" dirty="0">
                <a:solidFill>
                  <a:srgbClr val="043F5D"/>
                </a:solidFill>
                <a:latin typeface="Arial" panose="020B0604020202020204" pitchFamily="34" charset="0"/>
                <a:cs typeface="Arial" panose="020B0604020202020204" pitchFamily="34" charset="0"/>
              </a:rPr>
              <a:t>Research and development</a:t>
            </a:r>
          </a:p>
        </p:txBody>
      </p:sp>
      <p:sp>
        <p:nvSpPr>
          <p:cNvPr id="7" name="TextBox 6">
            <a:extLst>
              <a:ext uri="{FF2B5EF4-FFF2-40B4-BE49-F238E27FC236}">
                <a16:creationId xmlns:a16="http://schemas.microsoft.com/office/drawing/2014/main" id="{25CC3A5D-0503-4225-B096-3B77A8E244F2}"/>
              </a:ext>
            </a:extLst>
          </p:cNvPr>
          <p:cNvSpPr txBox="1"/>
          <p:nvPr/>
        </p:nvSpPr>
        <p:spPr>
          <a:xfrm>
            <a:off x="1412280" y="1318850"/>
            <a:ext cx="8412701" cy="369332"/>
          </a:xfrm>
          <a:prstGeom prst="rect">
            <a:avLst/>
          </a:prstGeom>
          <a:noFill/>
        </p:spPr>
        <p:txBody>
          <a:bodyPr wrap="square" rtlCol="0">
            <a:spAutoFit/>
          </a:bodyPr>
          <a:lstStyle/>
          <a:p>
            <a:r>
              <a:rPr lang="en-AU" dirty="0">
                <a:solidFill>
                  <a:srgbClr val="043F5D"/>
                </a:solidFill>
              </a:rPr>
              <a:t>AIRG partners with R&amp;D  organisations and Australian manufacturers of inoculants  </a:t>
            </a:r>
          </a:p>
        </p:txBody>
      </p:sp>
      <p:pic>
        <p:nvPicPr>
          <p:cNvPr id="9" name="Picture 8" descr="A close up of a sign&#10;&#10;Description automatically generated">
            <a:extLst>
              <a:ext uri="{FF2B5EF4-FFF2-40B4-BE49-F238E27FC236}">
                <a16:creationId xmlns:a16="http://schemas.microsoft.com/office/drawing/2014/main" id="{508F5FF4-E966-4438-A0D7-30E4AFD0E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685" y="152938"/>
            <a:ext cx="1908337" cy="1908337"/>
          </a:xfrm>
          <a:prstGeom prst="rect">
            <a:avLst/>
          </a:prstGeom>
        </p:spPr>
      </p:pic>
      <p:sp>
        <p:nvSpPr>
          <p:cNvPr id="10" name="TextBox 9">
            <a:extLst>
              <a:ext uri="{FF2B5EF4-FFF2-40B4-BE49-F238E27FC236}">
                <a16:creationId xmlns:a16="http://schemas.microsoft.com/office/drawing/2014/main" id="{8F90B82D-3D35-4B8C-A837-E23DC1C7C3BC}"/>
              </a:ext>
            </a:extLst>
          </p:cNvPr>
          <p:cNvSpPr txBox="1"/>
          <p:nvPr/>
        </p:nvSpPr>
        <p:spPr>
          <a:xfrm>
            <a:off x="405835" y="2061275"/>
            <a:ext cx="5060197" cy="3754874"/>
          </a:xfrm>
          <a:prstGeom prst="rect">
            <a:avLst/>
          </a:prstGeom>
          <a:noFill/>
        </p:spPr>
        <p:txBody>
          <a:bodyPr wrap="square" rtlCol="0">
            <a:spAutoFit/>
          </a:bodyPr>
          <a:lstStyle/>
          <a:p>
            <a:r>
              <a:rPr lang="en-AU" sz="1400" b="1" dirty="0">
                <a:effectLst/>
                <a:latin typeface="Calibri" panose="020F0502020204030204" pitchFamily="34" charset="0"/>
                <a:ea typeface="Calibri" panose="020F0502020204030204" pitchFamily="34" charset="0"/>
                <a:cs typeface="Times New Roman" panose="02020603050405020304" pitchFamily="18" charset="0"/>
              </a:rPr>
              <a:t>Wh</a:t>
            </a:r>
            <a:r>
              <a:rPr lang="en-AU" sz="1400" b="1" dirty="0">
                <a:latin typeface="Calibri" panose="020F0502020204030204" pitchFamily="34" charset="0"/>
                <a:ea typeface="Calibri" panose="020F0502020204030204" pitchFamily="34" charset="0"/>
                <a:cs typeface="Times New Roman" panose="02020603050405020304" pitchFamily="18" charset="0"/>
              </a:rPr>
              <a:t>y is this important? </a:t>
            </a:r>
            <a:endParaRPr lang="en-AU" sz="14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Reduces lag-time between research and commercial scale production of advanced strains and products. </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Ensures strain evaluation remains relevant to evolving legume improvement programs. </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Timely independent verification of manufacturer in-house laboratory testing.</a:t>
            </a:r>
          </a:p>
          <a:p>
            <a:r>
              <a:rPr lang="en-AU" sz="1400" dirty="0">
                <a:latin typeface="Calibri" panose="020F0502020204030204" pitchFamily="34" charset="0"/>
                <a:cs typeface="Times New Roman" panose="02020603050405020304" pitchFamily="18" charset="0"/>
              </a:rPr>
              <a:t> </a:t>
            </a:r>
          </a:p>
          <a:p>
            <a:r>
              <a:rPr lang="en-AU" sz="1400" b="1" dirty="0">
                <a:latin typeface="Calibri" panose="020F0502020204030204" pitchFamily="34" charset="0"/>
                <a:cs typeface="Times New Roman" panose="02020603050405020304" pitchFamily="18" charset="0"/>
              </a:rPr>
              <a:t>How do AIRG provide QA?</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Conduct testing for elite rhizobial strains for major groups</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Selected strains undergo 10 field trials over a minimum of 2 seasons with minimum treatments of new V current V not inoculated.</a:t>
            </a:r>
          </a:p>
          <a:p>
            <a:pPr marL="285750" indent="-285750">
              <a:buFont typeface="Arial" panose="020B0604020202020204" pitchFamily="34" charset="0"/>
              <a:buChar char="•"/>
            </a:pPr>
            <a:r>
              <a:rPr lang="en-AU" sz="1400" dirty="0">
                <a:latin typeface="Calibri" panose="020F0502020204030204" pitchFamily="34" charset="0"/>
                <a:cs typeface="Times New Roman" panose="02020603050405020304" pitchFamily="18" charset="0"/>
              </a:rPr>
              <a:t>Coordinate independent assessment and voting process under the </a:t>
            </a:r>
            <a:r>
              <a:rPr lang="en-AU" sz="1400" i="1" dirty="0">
                <a:latin typeface="Calibri" panose="020F0502020204030204" pitchFamily="34" charset="0"/>
                <a:cs typeface="Times New Roman" panose="02020603050405020304" pitchFamily="18" charset="0"/>
              </a:rPr>
              <a:t>National Code </a:t>
            </a:r>
            <a:r>
              <a:rPr lang="en-AU" sz="1400" dirty="0">
                <a:latin typeface="Calibri" panose="020F0502020204030204" pitchFamily="34" charset="0"/>
                <a:cs typeface="Times New Roman" panose="02020603050405020304" pitchFamily="18" charset="0"/>
              </a:rPr>
              <a:t>prior to adoption.  </a:t>
            </a:r>
          </a:p>
          <a:p>
            <a:pPr marL="285750" indent="-285750">
              <a:buFont typeface="Arial" panose="020B0604020202020204" pitchFamily="34" charset="0"/>
              <a:buChar char="•"/>
            </a:pPr>
            <a:endParaRPr lang="en-AU" sz="1400" b="1"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sz="1400" dirty="0"/>
          </a:p>
        </p:txBody>
      </p:sp>
      <p:sp>
        <p:nvSpPr>
          <p:cNvPr id="11" name="TextBox 10">
            <a:extLst>
              <a:ext uri="{FF2B5EF4-FFF2-40B4-BE49-F238E27FC236}">
                <a16:creationId xmlns:a16="http://schemas.microsoft.com/office/drawing/2014/main" id="{C352AF24-6FB7-46E2-B3A4-CF994FD447C3}"/>
              </a:ext>
            </a:extLst>
          </p:cNvPr>
          <p:cNvSpPr txBox="1"/>
          <p:nvPr/>
        </p:nvSpPr>
        <p:spPr>
          <a:xfrm>
            <a:off x="5761331" y="2061275"/>
            <a:ext cx="5060196" cy="369332"/>
          </a:xfrm>
          <a:prstGeom prst="rect">
            <a:avLst/>
          </a:prstGeom>
          <a:noFill/>
        </p:spPr>
        <p:txBody>
          <a:bodyPr wrap="square" rtlCol="0">
            <a:spAutoFit/>
          </a:bodyPr>
          <a:lstStyle/>
          <a:p>
            <a:endParaRPr lang="en-AU" dirty="0"/>
          </a:p>
        </p:txBody>
      </p:sp>
      <p:pic>
        <p:nvPicPr>
          <p:cNvPr id="5" name="Graphic 4" descr="Microscope">
            <a:extLst>
              <a:ext uri="{FF2B5EF4-FFF2-40B4-BE49-F238E27FC236}">
                <a16:creationId xmlns:a16="http://schemas.microsoft.com/office/drawing/2014/main" id="{6BA5EDF4-1476-480F-A840-7C749BA8C5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869" y="471645"/>
            <a:ext cx="1140411" cy="1140411"/>
          </a:xfrm>
          <a:prstGeom prst="rect">
            <a:avLst/>
          </a:prstGeom>
        </p:spPr>
      </p:pic>
      <p:pic>
        <p:nvPicPr>
          <p:cNvPr id="12" name="Picture 11" descr="A picture containing person, food, eating, holding&#10;&#10;Description automatically generated">
            <a:extLst>
              <a:ext uri="{FF2B5EF4-FFF2-40B4-BE49-F238E27FC236}">
                <a16:creationId xmlns:a16="http://schemas.microsoft.com/office/drawing/2014/main" id="{1B286C82-4B74-4DE7-8760-C5910037D5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2613" y="2061275"/>
            <a:ext cx="4337632" cy="2895600"/>
          </a:xfrm>
          <a:prstGeom prst="rect">
            <a:avLst/>
          </a:prstGeom>
        </p:spPr>
      </p:pic>
      <p:sp>
        <p:nvSpPr>
          <p:cNvPr id="14" name="TextBox 13">
            <a:extLst>
              <a:ext uri="{FF2B5EF4-FFF2-40B4-BE49-F238E27FC236}">
                <a16:creationId xmlns:a16="http://schemas.microsoft.com/office/drawing/2014/main" id="{C89EC17C-9EE9-4201-A57A-93162D3F60E4}"/>
              </a:ext>
            </a:extLst>
          </p:cNvPr>
          <p:cNvSpPr txBox="1"/>
          <p:nvPr/>
        </p:nvSpPr>
        <p:spPr>
          <a:xfrm>
            <a:off x="405835" y="6581001"/>
            <a:ext cx="11769279" cy="276999"/>
          </a:xfrm>
          <a:prstGeom prst="rect">
            <a:avLst/>
          </a:prstGeom>
          <a:noFill/>
        </p:spPr>
        <p:txBody>
          <a:bodyPr wrap="square" rtlCol="0">
            <a:spAutoFit/>
          </a:bodyPr>
          <a:lstStyle/>
          <a:p>
            <a:r>
              <a:rPr lang="en-AU" sz="600" dirty="0">
                <a:solidFill>
                  <a:schemeClr val="bg1"/>
                </a:solidFill>
                <a:latin typeface="Arial" panose="020B0604020202020204" pitchFamily="34" charset="0"/>
                <a:cs typeface="Arial" panose="020B0604020202020204" pitchFamily="34" charset="0"/>
              </a:rPr>
              <a:t>© State of New South Wales through Department of Planning, Industry &amp; Environment 2020. The information contained in this publication is based on knowledge and understanding at the time of writing (September 2020). However, because of advances in knowledge, users are reminded of the need to ensure that the information upon which they rely is up to date and to check the currency of the information with the appropriate officer of the Department of Planning, Industry &amp; Environment or the user’s independent adviser.</a:t>
            </a:r>
          </a:p>
        </p:txBody>
      </p:sp>
      <p:sp>
        <p:nvSpPr>
          <p:cNvPr id="16" name="TextBox 15">
            <a:extLst>
              <a:ext uri="{FF2B5EF4-FFF2-40B4-BE49-F238E27FC236}">
                <a16:creationId xmlns:a16="http://schemas.microsoft.com/office/drawing/2014/main" id="{A1E24BE9-DE56-4C53-A33B-9F40374B935A}"/>
              </a:ext>
            </a:extLst>
          </p:cNvPr>
          <p:cNvSpPr txBox="1"/>
          <p:nvPr/>
        </p:nvSpPr>
        <p:spPr>
          <a:xfrm>
            <a:off x="9910618" y="6050343"/>
            <a:ext cx="1791855" cy="369332"/>
          </a:xfrm>
          <a:prstGeom prst="rect">
            <a:avLst/>
          </a:prstGeom>
          <a:noFill/>
        </p:spPr>
        <p:txBody>
          <a:bodyPr wrap="square" rtlCol="0">
            <a:spAutoFit/>
          </a:bodyPr>
          <a:lstStyle/>
          <a:p>
            <a:r>
              <a:rPr lang="en-AU" dirty="0">
                <a:solidFill>
                  <a:schemeClr val="bg1"/>
                </a:solidFill>
              </a:rPr>
              <a:t>www.dpi.gov.au</a:t>
            </a:r>
          </a:p>
        </p:txBody>
      </p:sp>
      <p:sp>
        <p:nvSpPr>
          <p:cNvPr id="15" name="Text Box 3">
            <a:extLst>
              <a:ext uri="{FF2B5EF4-FFF2-40B4-BE49-F238E27FC236}">
                <a16:creationId xmlns:a16="http://schemas.microsoft.com/office/drawing/2014/main" id="{1A558A52-E01E-4137-BF4D-E901DE63AA50}"/>
              </a:ext>
            </a:extLst>
          </p:cNvPr>
          <p:cNvSpPr txBox="1"/>
          <p:nvPr/>
        </p:nvSpPr>
        <p:spPr>
          <a:xfrm>
            <a:off x="11630499" y="1784505"/>
            <a:ext cx="409575"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800">
                <a:effectLst/>
                <a:latin typeface="Calibri" panose="020F0502020204030204" pitchFamily="34" charset="0"/>
                <a:ea typeface="Calibri" panose="020F0502020204030204" pitchFamily="34" charset="0"/>
                <a:cs typeface="Calibri" panose="020F0502020204030204" pitchFamily="34" charset="0"/>
              </a:rPr>
              <a: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656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5CC3A5D-0503-4225-B096-3B77A8E244F2}"/>
              </a:ext>
            </a:extLst>
          </p:cNvPr>
          <p:cNvSpPr txBox="1"/>
          <p:nvPr/>
        </p:nvSpPr>
        <p:spPr>
          <a:xfrm>
            <a:off x="360830" y="1398494"/>
            <a:ext cx="8412701" cy="369332"/>
          </a:xfrm>
          <a:prstGeom prst="rect">
            <a:avLst/>
          </a:prstGeom>
          <a:noFill/>
        </p:spPr>
        <p:txBody>
          <a:bodyPr wrap="square" rtlCol="0">
            <a:spAutoFit/>
          </a:bodyPr>
          <a:lstStyle/>
          <a:p>
            <a:r>
              <a:rPr lang="en-AU" dirty="0">
                <a:solidFill>
                  <a:srgbClr val="043F5D"/>
                </a:solidFill>
              </a:rPr>
              <a:t>Inoculate bare seed or re-inoculate pre-coated seed when:  </a:t>
            </a:r>
          </a:p>
        </p:txBody>
      </p:sp>
      <p:pic>
        <p:nvPicPr>
          <p:cNvPr id="9" name="Picture 8" descr="A close up of a sign&#10;&#10;Description automatically generated">
            <a:extLst>
              <a:ext uri="{FF2B5EF4-FFF2-40B4-BE49-F238E27FC236}">
                <a16:creationId xmlns:a16="http://schemas.microsoft.com/office/drawing/2014/main" id="{508F5FF4-E966-4438-A0D7-30E4AFD0E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685" y="152938"/>
            <a:ext cx="1908337" cy="1908337"/>
          </a:xfrm>
          <a:prstGeom prst="rect">
            <a:avLst/>
          </a:prstGeom>
        </p:spPr>
      </p:pic>
      <p:sp>
        <p:nvSpPr>
          <p:cNvPr id="11" name="TextBox 10">
            <a:extLst>
              <a:ext uri="{FF2B5EF4-FFF2-40B4-BE49-F238E27FC236}">
                <a16:creationId xmlns:a16="http://schemas.microsoft.com/office/drawing/2014/main" id="{C352AF24-6FB7-46E2-B3A4-CF994FD447C3}"/>
              </a:ext>
            </a:extLst>
          </p:cNvPr>
          <p:cNvSpPr txBox="1"/>
          <p:nvPr/>
        </p:nvSpPr>
        <p:spPr>
          <a:xfrm>
            <a:off x="5761331" y="2061275"/>
            <a:ext cx="5060196" cy="369332"/>
          </a:xfrm>
          <a:prstGeom prst="rect">
            <a:avLst/>
          </a:prstGeom>
          <a:noFill/>
        </p:spPr>
        <p:txBody>
          <a:bodyPr wrap="square" rtlCol="0">
            <a:spAutoFit/>
          </a:bodyPr>
          <a:lstStyle/>
          <a:p>
            <a:endParaRPr lang="en-AU" dirty="0"/>
          </a:p>
        </p:txBody>
      </p:sp>
      <p:sp>
        <p:nvSpPr>
          <p:cNvPr id="4" name="Title 3">
            <a:extLst>
              <a:ext uri="{FF2B5EF4-FFF2-40B4-BE49-F238E27FC236}">
                <a16:creationId xmlns:a16="http://schemas.microsoft.com/office/drawing/2014/main" id="{F0049396-5A16-4E45-A931-E3ED4DC7E9BE}"/>
              </a:ext>
            </a:extLst>
          </p:cNvPr>
          <p:cNvSpPr>
            <a:spLocks noGrp="1"/>
          </p:cNvSpPr>
          <p:nvPr>
            <p:ph type="title"/>
          </p:nvPr>
        </p:nvSpPr>
        <p:spPr>
          <a:xfrm>
            <a:off x="360830" y="257597"/>
            <a:ext cx="10515600" cy="1325563"/>
          </a:xfrm>
        </p:spPr>
        <p:txBody>
          <a:bodyPr/>
          <a:lstStyle/>
          <a:p>
            <a:r>
              <a:rPr lang="en-AU" b="1" dirty="0">
                <a:solidFill>
                  <a:srgbClr val="043F5D"/>
                </a:solidFill>
                <a:latin typeface="Arial" panose="020B0604020202020204" pitchFamily="34" charset="0"/>
                <a:cs typeface="Arial" panose="020B0604020202020204" pitchFamily="34" charset="0"/>
              </a:rPr>
              <a:t>Consider inoculating requirements</a:t>
            </a:r>
            <a:endParaRPr lang="en-AU" dirty="0"/>
          </a:p>
        </p:txBody>
      </p:sp>
      <p:sp>
        <p:nvSpPr>
          <p:cNvPr id="2" name="TextBox 1">
            <a:extLst>
              <a:ext uri="{FF2B5EF4-FFF2-40B4-BE49-F238E27FC236}">
                <a16:creationId xmlns:a16="http://schemas.microsoft.com/office/drawing/2014/main" id="{2FEB6F5A-86CB-4FC1-A275-B6B7A78F56C6}"/>
              </a:ext>
            </a:extLst>
          </p:cNvPr>
          <p:cNvSpPr txBox="1"/>
          <p:nvPr/>
        </p:nvSpPr>
        <p:spPr>
          <a:xfrm>
            <a:off x="434109" y="1850954"/>
            <a:ext cx="7675418" cy="3683060"/>
          </a:xfrm>
          <a:prstGeom prst="rect">
            <a:avLst/>
          </a:prstGeom>
          <a:noFill/>
        </p:spPr>
        <p:txBody>
          <a:bodyPr wrap="square" rtlCol="0">
            <a:spAutoFit/>
          </a:bodyPr>
          <a:lstStyle/>
          <a:p>
            <a:pPr marL="342900" indent="-342900">
              <a:lnSpc>
                <a:spcPct val="115000"/>
              </a:lnSpc>
              <a:buBlip>
                <a:blip r:embed="rId3"/>
              </a:buBlip>
            </a:pPr>
            <a:r>
              <a:rPr lang="en-AU" dirty="0">
                <a:latin typeface="Calibri" panose="020F0502020204030204" pitchFamily="34" charset="0"/>
                <a:ea typeface="Calibri" panose="020F0502020204030204" pitchFamily="34" charset="0"/>
                <a:cs typeface="Times New Roman" panose="02020603050405020304" pitchFamily="18" charset="0"/>
              </a:rPr>
              <a:t>The particular legume has not been grown in the paddock previously or it has been longer than 4 years.</a:t>
            </a:r>
          </a:p>
          <a:p>
            <a:pPr marL="342900" lvl="0" indent="-342900">
              <a:lnSpc>
                <a:spcPct val="115000"/>
              </a:lnSpc>
              <a:buBlip>
                <a:blip r:embed="rId3"/>
              </a:buBlip>
            </a:pPr>
            <a:r>
              <a:rPr lang="en-AU" dirty="0">
                <a:latin typeface="Calibri" panose="020F0502020204030204" pitchFamily="34" charset="0"/>
                <a:ea typeface="Calibri" panose="020F0502020204030204" pitchFamily="34" charset="0"/>
                <a:cs typeface="Times New Roman" panose="02020603050405020304" pitchFamily="18" charset="0"/>
              </a:rPr>
              <a:t>There </a:t>
            </a:r>
            <a:r>
              <a:rPr lang="en-AU" sz="1800" dirty="0">
                <a:effectLst/>
                <a:latin typeface="Calibri" panose="020F0502020204030204" pitchFamily="34" charset="0"/>
                <a:ea typeface="Calibri" panose="020F0502020204030204" pitchFamily="34" charset="0"/>
                <a:cs typeface="Times New Roman" panose="02020603050405020304" pitchFamily="18" charset="0"/>
              </a:rPr>
              <a:t>are newly introduced advanced strains with increased effectiveness and survival than those used in the paddock in the past.</a:t>
            </a:r>
          </a:p>
          <a:p>
            <a:pPr marL="342900" lvl="0" indent="-342900">
              <a:lnSpc>
                <a:spcPct val="115000"/>
              </a:lnSpc>
              <a:buBlip>
                <a:blip r:embed="rId3"/>
              </a:buBlip>
            </a:pPr>
            <a:r>
              <a:rPr lang="en-AU" dirty="0">
                <a:latin typeface="Calibri" panose="020F0502020204030204" pitchFamily="34" charset="0"/>
                <a:ea typeface="Calibri" panose="020F0502020204030204" pitchFamily="34" charset="0"/>
                <a:cs typeface="Times New Roman" panose="02020603050405020304" pitchFamily="18" charset="0"/>
              </a:rPr>
              <a:t>T</a:t>
            </a:r>
            <a:r>
              <a:rPr lang="en-AU" sz="1800" dirty="0">
                <a:effectLst/>
                <a:latin typeface="Calibri" panose="020F0502020204030204" pitchFamily="34" charset="0"/>
                <a:ea typeface="Calibri" panose="020F0502020204030204" pitchFamily="34" charset="0"/>
                <a:cs typeface="Times New Roman" panose="02020603050405020304" pitchFamily="18" charset="0"/>
              </a:rPr>
              <a:t>he pre-inoculated seed has a batch date greater than five weeks prior to the date of intended use.</a:t>
            </a:r>
          </a:p>
          <a:p>
            <a:pPr marL="342900" lvl="0" indent="-342900">
              <a:lnSpc>
                <a:spcPct val="115000"/>
              </a:lnSpc>
              <a:buBlip>
                <a:blip r:embed="rId3"/>
              </a:buBlip>
            </a:pPr>
            <a:r>
              <a:rPr lang="en-AU" dirty="0">
                <a:latin typeface="Calibri" panose="020F0502020204030204" pitchFamily="34" charset="0"/>
                <a:ea typeface="Calibri" panose="020F0502020204030204" pitchFamily="34" charset="0"/>
                <a:cs typeface="Times New Roman" panose="02020603050405020304" pitchFamily="18" charset="0"/>
              </a:rPr>
              <a:t>T</a:t>
            </a:r>
            <a:r>
              <a:rPr lang="en-AU" sz="1800" dirty="0">
                <a:effectLst/>
                <a:latin typeface="Calibri" panose="020F0502020204030204" pitchFamily="34" charset="0"/>
                <a:ea typeface="Calibri" panose="020F0502020204030204" pitchFamily="34" charset="0"/>
                <a:cs typeface="Times New Roman" panose="02020603050405020304" pitchFamily="18" charset="0"/>
              </a:rPr>
              <a:t>he presence of acidic (&lt;5.5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pH</a:t>
            </a:r>
            <a:r>
              <a:rPr lang="en-AU" sz="1800" baseline="-25000" dirty="0" err="1">
                <a:effectLst/>
                <a:latin typeface="Calibri" panose="020F0502020204030204" pitchFamily="34" charset="0"/>
                <a:ea typeface="Calibri" panose="020F0502020204030204" pitchFamily="34" charset="0"/>
                <a:cs typeface="Times New Roman" panose="02020603050405020304" pitchFamily="18" charset="0"/>
              </a:rPr>
              <a:t>Ca</a:t>
            </a:r>
            <a:r>
              <a:rPr lang="en-AU" sz="1800" dirty="0">
                <a:effectLst/>
                <a:latin typeface="Calibri" panose="020F0502020204030204" pitchFamily="34" charset="0"/>
                <a:ea typeface="Calibri" panose="020F0502020204030204" pitchFamily="34" charset="0"/>
                <a:cs typeface="Times New Roman" panose="02020603050405020304" pitchFamily="18" charset="0"/>
              </a:rPr>
              <a:t>) or highly alkaline soils in the paddock may limit survival of the rhizobia in the soil.</a:t>
            </a:r>
          </a:p>
          <a:p>
            <a:pPr marL="342900" lvl="0" indent="-342900">
              <a:lnSpc>
                <a:spcPct val="115000"/>
              </a:lnSpc>
              <a:buBlip>
                <a:blip r:embed="rId3"/>
              </a:buBlip>
            </a:pPr>
            <a:r>
              <a:rPr lang="en-AU" dirty="0">
                <a:latin typeface="Calibri" panose="020F0502020204030204" pitchFamily="34" charset="0"/>
                <a:ea typeface="Calibri" panose="020F0502020204030204" pitchFamily="34" charset="0"/>
                <a:cs typeface="Times New Roman" panose="02020603050405020304" pitchFamily="18" charset="0"/>
              </a:rPr>
              <a:t>T</a:t>
            </a:r>
            <a:r>
              <a:rPr lang="en-AU" sz="1800" dirty="0">
                <a:effectLst/>
                <a:latin typeface="Calibri" panose="020F0502020204030204" pitchFamily="34" charset="0"/>
                <a:ea typeface="Calibri" panose="020F0502020204030204" pitchFamily="34" charset="0"/>
                <a:cs typeface="Times New Roman" panose="02020603050405020304" pitchFamily="18" charset="0"/>
              </a:rPr>
              <a:t>he paddock is subjected to particularly prolonged hot, dry conditions; or</a:t>
            </a:r>
          </a:p>
          <a:p>
            <a:pPr marL="342900" lvl="0" indent="-342900">
              <a:lnSpc>
                <a:spcPct val="115000"/>
              </a:lnSpc>
              <a:spcAft>
                <a:spcPts val="1000"/>
              </a:spcAft>
              <a:buBlip>
                <a:blip r:embed="rId3"/>
              </a:buBlip>
            </a:pPr>
            <a:r>
              <a:rPr lang="en-AU" dirty="0">
                <a:latin typeface="Calibri" panose="020F0502020204030204" pitchFamily="34" charset="0"/>
                <a:ea typeface="Calibri" panose="020F0502020204030204" pitchFamily="34" charset="0"/>
                <a:cs typeface="Times New Roman" panose="02020603050405020304" pitchFamily="18" charset="0"/>
              </a:rPr>
              <a:t>T</a:t>
            </a:r>
            <a:r>
              <a:rPr lang="en-AU" sz="1800" dirty="0">
                <a:effectLst/>
                <a:latin typeface="Calibri" panose="020F0502020204030204" pitchFamily="34" charset="0"/>
                <a:ea typeface="Calibri" panose="020F0502020204030204" pitchFamily="34" charset="0"/>
                <a:cs typeface="Times New Roman" panose="02020603050405020304" pitchFamily="18" charset="0"/>
              </a:rPr>
              <a:t>he legume has specific rhizobial requirements, e.g. check clover cultivars. </a:t>
            </a:r>
          </a:p>
          <a:p>
            <a:pPr marL="285750" indent="-285750">
              <a:buBlip>
                <a:blip r:embed="rId3"/>
              </a:buBlip>
            </a:pPr>
            <a:endParaRPr lang="en-AU" dirty="0"/>
          </a:p>
        </p:txBody>
      </p:sp>
      <p:pic>
        <p:nvPicPr>
          <p:cNvPr id="5" name="Picture 4" descr="A picture containing person, person, indoor, table&#10;&#10;Description automatically generated">
            <a:extLst>
              <a:ext uri="{FF2B5EF4-FFF2-40B4-BE49-F238E27FC236}">
                <a16:creationId xmlns:a16="http://schemas.microsoft.com/office/drawing/2014/main" id="{E91CDBB4-A1EE-4A8A-A588-435FF9E77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145" y="2430607"/>
            <a:ext cx="3389746" cy="2262287"/>
          </a:xfrm>
          <a:prstGeom prst="rect">
            <a:avLst/>
          </a:prstGeom>
        </p:spPr>
      </p:pic>
      <p:sp>
        <p:nvSpPr>
          <p:cNvPr id="6" name="TextBox 5">
            <a:extLst>
              <a:ext uri="{FF2B5EF4-FFF2-40B4-BE49-F238E27FC236}">
                <a16:creationId xmlns:a16="http://schemas.microsoft.com/office/drawing/2014/main" id="{DB0A7584-89F7-415B-972C-833C57E29AAE}"/>
              </a:ext>
            </a:extLst>
          </p:cNvPr>
          <p:cNvSpPr txBox="1"/>
          <p:nvPr/>
        </p:nvSpPr>
        <p:spPr>
          <a:xfrm>
            <a:off x="405835" y="6581001"/>
            <a:ext cx="11769279" cy="276999"/>
          </a:xfrm>
          <a:prstGeom prst="rect">
            <a:avLst/>
          </a:prstGeom>
          <a:noFill/>
        </p:spPr>
        <p:txBody>
          <a:bodyPr wrap="square" rtlCol="0">
            <a:spAutoFit/>
          </a:bodyPr>
          <a:lstStyle/>
          <a:p>
            <a:r>
              <a:rPr lang="en-AU" sz="600" dirty="0">
                <a:solidFill>
                  <a:schemeClr val="bg1"/>
                </a:solidFill>
                <a:latin typeface="Arial" panose="020B0604020202020204" pitchFamily="34" charset="0"/>
                <a:cs typeface="Arial" panose="020B0604020202020204" pitchFamily="34" charset="0"/>
              </a:rPr>
              <a:t>© State of New South Wales through Department of Planning, Industry &amp; Environment 2020. The information contained in this publication is based on knowledge and understanding at the time of writing (September 2020). However, because of advances in knowledge, users are reminded of the need to ensure that the information upon which they rely is up to date and to check the currency of the information with the appropriate officer of the Department of Planning, Industry &amp; Environment or the user’s independent adviser.</a:t>
            </a:r>
          </a:p>
        </p:txBody>
      </p:sp>
      <p:sp>
        <p:nvSpPr>
          <p:cNvPr id="8" name="TextBox 7">
            <a:extLst>
              <a:ext uri="{FF2B5EF4-FFF2-40B4-BE49-F238E27FC236}">
                <a16:creationId xmlns:a16="http://schemas.microsoft.com/office/drawing/2014/main" id="{B83557CD-54F9-4AD2-9E05-1C9ADF11C29A}"/>
              </a:ext>
            </a:extLst>
          </p:cNvPr>
          <p:cNvSpPr txBox="1"/>
          <p:nvPr/>
        </p:nvSpPr>
        <p:spPr>
          <a:xfrm>
            <a:off x="9910618" y="6050343"/>
            <a:ext cx="1791855" cy="369332"/>
          </a:xfrm>
          <a:prstGeom prst="rect">
            <a:avLst/>
          </a:prstGeom>
          <a:noFill/>
        </p:spPr>
        <p:txBody>
          <a:bodyPr wrap="square" rtlCol="0">
            <a:spAutoFit/>
          </a:bodyPr>
          <a:lstStyle/>
          <a:p>
            <a:r>
              <a:rPr lang="en-AU" dirty="0">
                <a:solidFill>
                  <a:schemeClr val="bg1"/>
                </a:solidFill>
              </a:rPr>
              <a:t>www.dpi.gov.au</a:t>
            </a:r>
          </a:p>
        </p:txBody>
      </p:sp>
      <p:sp>
        <p:nvSpPr>
          <p:cNvPr id="10" name="Text Box 3">
            <a:extLst>
              <a:ext uri="{FF2B5EF4-FFF2-40B4-BE49-F238E27FC236}">
                <a16:creationId xmlns:a16="http://schemas.microsoft.com/office/drawing/2014/main" id="{E7D36DC8-58F0-4DB5-B9F8-F3B0A2C346D3}"/>
              </a:ext>
            </a:extLst>
          </p:cNvPr>
          <p:cNvSpPr txBox="1"/>
          <p:nvPr/>
        </p:nvSpPr>
        <p:spPr>
          <a:xfrm>
            <a:off x="11630499" y="1784505"/>
            <a:ext cx="409575"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800">
                <a:effectLst/>
                <a:latin typeface="Calibri" panose="020F0502020204030204" pitchFamily="34" charset="0"/>
                <a:ea typeface="Calibri" panose="020F0502020204030204" pitchFamily="34" charset="0"/>
                <a:cs typeface="Calibri" panose="020F0502020204030204" pitchFamily="34" charset="0"/>
              </a:rPr>
              <a: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35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508F5FF4-E966-4438-A0D7-30E4AFD0E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685" y="152938"/>
            <a:ext cx="1908337" cy="1908337"/>
          </a:xfrm>
          <a:prstGeom prst="rect">
            <a:avLst/>
          </a:prstGeom>
        </p:spPr>
      </p:pic>
      <p:sp>
        <p:nvSpPr>
          <p:cNvPr id="10" name="TextBox 9">
            <a:extLst>
              <a:ext uri="{FF2B5EF4-FFF2-40B4-BE49-F238E27FC236}">
                <a16:creationId xmlns:a16="http://schemas.microsoft.com/office/drawing/2014/main" id="{8F90B82D-3D35-4B8C-A837-E23DC1C7C3BC}"/>
              </a:ext>
            </a:extLst>
          </p:cNvPr>
          <p:cNvSpPr txBox="1"/>
          <p:nvPr/>
        </p:nvSpPr>
        <p:spPr>
          <a:xfrm>
            <a:off x="405835" y="2061275"/>
            <a:ext cx="5060197" cy="523220"/>
          </a:xfrm>
          <a:prstGeom prst="rect">
            <a:avLst/>
          </a:prstGeom>
          <a:noFill/>
        </p:spPr>
        <p:txBody>
          <a:bodyPr wrap="square" rtlCol="0">
            <a:spAutoFit/>
          </a:bodyPr>
          <a:lstStyle/>
          <a:p>
            <a:pPr marL="285750" indent="-285750">
              <a:buFont typeface="Arial" panose="020B0604020202020204" pitchFamily="34" charset="0"/>
              <a:buChar char="•"/>
            </a:pPr>
            <a:endParaRPr lang="en-AU" sz="1400" b="1"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sz="1400" dirty="0"/>
          </a:p>
        </p:txBody>
      </p:sp>
      <p:sp>
        <p:nvSpPr>
          <p:cNvPr id="11" name="TextBox 10">
            <a:extLst>
              <a:ext uri="{FF2B5EF4-FFF2-40B4-BE49-F238E27FC236}">
                <a16:creationId xmlns:a16="http://schemas.microsoft.com/office/drawing/2014/main" id="{C352AF24-6FB7-46E2-B3A4-CF994FD447C3}"/>
              </a:ext>
            </a:extLst>
          </p:cNvPr>
          <p:cNvSpPr txBox="1"/>
          <p:nvPr/>
        </p:nvSpPr>
        <p:spPr>
          <a:xfrm>
            <a:off x="5761331" y="2061275"/>
            <a:ext cx="5060196" cy="369332"/>
          </a:xfrm>
          <a:prstGeom prst="rect">
            <a:avLst/>
          </a:prstGeom>
          <a:noFill/>
        </p:spPr>
        <p:txBody>
          <a:bodyPr wrap="square" rtlCol="0">
            <a:spAutoFit/>
          </a:bodyPr>
          <a:lstStyle/>
          <a:p>
            <a:endParaRPr lang="en-AU" dirty="0"/>
          </a:p>
        </p:txBody>
      </p:sp>
      <p:sp>
        <p:nvSpPr>
          <p:cNvPr id="4" name="Title 3">
            <a:extLst>
              <a:ext uri="{FF2B5EF4-FFF2-40B4-BE49-F238E27FC236}">
                <a16:creationId xmlns:a16="http://schemas.microsoft.com/office/drawing/2014/main" id="{F0049396-5A16-4E45-A931-E3ED4DC7E9BE}"/>
              </a:ext>
            </a:extLst>
          </p:cNvPr>
          <p:cNvSpPr>
            <a:spLocks noGrp="1"/>
          </p:cNvSpPr>
          <p:nvPr>
            <p:ph type="title"/>
          </p:nvPr>
        </p:nvSpPr>
        <p:spPr>
          <a:xfrm>
            <a:off x="360830" y="257597"/>
            <a:ext cx="10515600" cy="1325563"/>
          </a:xfrm>
        </p:spPr>
        <p:txBody>
          <a:bodyPr/>
          <a:lstStyle/>
          <a:p>
            <a:r>
              <a:rPr lang="en-AU" b="1" dirty="0">
                <a:solidFill>
                  <a:srgbClr val="043F5D"/>
                </a:solidFill>
                <a:latin typeface="Arial" panose="020B0604020202020204" pitchFamily="34" charset="0"/>
                <a:cs typeface="Arial" panose="020B0604020202020204" pitchFamily="34" charset="0"/>
              </a:rPr>
              <a:t>Purchase and care of inoculants</a:t>
            </a:r>
            <a:endParaRPr lang="en-AU" dirty="0"/>
          </a:p>
        </p:txBody>
      </p:sp>
      <p:sp>
        <p:nvSpPr>
          <p:cNvPr id="13" name="TextBox 12">
            <a:extLst>
              <a:ext uri="{FF2B5EF4-FFF2-40B4-BE49-F238E27FC236}">
                <a16:creationId xmlns:a16="http://schemas.microsoft.com/office/drawing/2014/main" id="{2EA3BDC7-A01A-4C1D-BF22-2BB3530B89F3}"/>
              </a:ext>
            </a:extLst>
          </p:cNvPr>
          <p:cNvSpPr txBox="1"/>
          <p:nvPr/>
        </p:nvSpPr>
        <p:spPr>
          <a:xfrm>
            <a:off x="431910" y="1384166"/>
            <a:ext cx="9608017" cy="1200329"/>
          </a:xfrm>
          <a:prstGeom prst="rect">
            <a:avLst/>
          </a:prstGeom>
          <a:noFill/>
          <a:ln>
            <a:solidFill>
              <a:srgbClr val="043F5D"/>
            </a:solidFill>
          </a:ln>
        </p:spPr>
        <p:txBody>
          <a:bodyPr wrap="square">
            <a:spAutoFit/>
          </a:bodyPr>
          <a:lstStyle/>
          <a:p>
            <a:pPr algn="ctr"/>
            <a:r>
              <a:rPr lang="en-AU" sz="1800" b="1" i="1" dirty="0">
                <a:solidFill>
                  <a:srgbClr val="053F5D"/>
                </a:solidFill>
                <a:latin typeface="Segoe UI" panose="020B0502040204020203" pitchFamily="34" charset="0"/>
                <a:cs typeface="Segoe UI" panose="020B0502040204020203" pitchFamily="34" charset="0"/>
              </a:rPr>
              <a:t>Fresh is best </a:t>
            </a:r>
            <a:r>
              <a:rPr lang="en-AU" sz="1800" dirty="0">
                <a:solidFill>
                  <a:srgbClr val="053F5D"/>
                </a:solidFill>
                <a:latin typeface="Segoe UI" panose="020B0502040204020203" pitchFamily="34" charset="0"/>
                <a:cs typeface="Segoe UI" panose="020B0502040204020203" pitchFamily="34" charset="0"/>
              </a:rPr>
              <a:t>when it comes to the purchase and care of biological inoculant products as they contain living rhizobia. The decisions made in selecting the right product, and transporting and handling products appropriately, will optimise the results of legume nodulation and maximise yield potential. </a:t>
            </a:r>
            <a:endParaRPr lang="en-AU" sz="1800" dirty="0">
              <a:solidFill>
                <a:srgbClr val="053F5D"/>
              </a:solidFill>
            </a:endParaRPr>
          </a:p>
        </p:txBody>
      </p:sp>
      <p:pic>
        <p:nvPicPr>
          <p:cNvPr id="8" name="Picture 7" descr="A picture containing drawing&#10;&#10;Description automatically generated">
            <a:extLst>
              <a:ext uri="{FF2B5EF4-FFF2-40B4-BE49-F238E27FC236}">
                <a16:creationId xmlns:a16="http://schemas.microsoft.com/office/drawing/2014/main" id="{B55F1974-02E4-42EE-9B46-66F72E16B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98" y="3533099"/>
            <a:ext cx="742391" cy="70954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4C9F23AA-C050-483A-838E-AFC40CF59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9126" y="3062610"/>
            <a:ext cx="3390883" cy="1762770"/>
          </a:xfrm>
          <a:prstGeom prst="rect">
            <a:avLst/>
          </a:prstGeom>
        </p:spPr>
      </p:pic>
      <p:sp>
        <p:nvSpPr>
          <p:cNvPr id="18" name="TextBox 17">
            <a:extLst>
              <a:ext uri="{FF2B5EF4-FFF2-40B4-BE49-F238E27FC236}">
                <a16:creationId xmlns:a16="http://schemas.microsoft.com/office/drawing/2014/main" id="{76827A26-600A-45A3-BC11-8EAB2342AB40}"/>
              </a:ext>
            </a:extLst>
          </p:cNvPr>
          <p:cNvSpPr txBox="1"/>
          <p:nvPr/>
        </p:nvSpPr>
        <p:spPr>
          <a:xfrm>
            <a:off x="5279679" y="3062610"/>
            <a:ext cx="6384223" cy="3262432"/>
          </a:xfrm>
          <a:prstGeom prst="rect">
            <a:avLst/>
          </a:prstGeom>
          <a:noFill/>
        </p:spPr>
        <p:txBody>
          <a:bodyPr wrap="square" rtlCol="0">
            <a:spAutoFit/>
          </a:bodyPr>
          <a:lstStyle/>
          <a:p>
            <a:r>
              <a:rPr lang="en-AU" b="1" dirty="0">
                <a:solidFill>
                  <a:srgbClr val="043F5D"/>
                </a:solidFill>
                <a:latin typeface="Segoe UI" panose="020B0502040204020203" pitchFamily="34" charset="0"/>
                <a:cs typeface="Segoe UI" panose="020B0502040204020203" pitchFamily="34" charset="0"/>
              </a:rPr>
              <a:t>Product selection check</a:t>
            </a:r>
          </a:p>
          <a:p>
            <a:r>
              <a:rPr lang="en-AU" dirty="0">
                <a:solidFill>
                  <a:srgbClr val="464646"/>
                </a:solidFill>
                <a:latin typeface="Segoe UI" panose="020B0502040204020203" pitchFamily="34" charset="0"/>
                <a:cs typeface="Segoe UI" panose="020B0502040204020203" pitchFamily="34" charset="0"/>
              </a:rPr>
              <a:t>Green Ticked for a quality assured product</a:t>
            </a:r>
          </a:p>
          <a:p>
            <a:r>
              <a:rPr lang="en-AU" dirty="0">
                <a:solidFill>
                  <a:srgbClr val="464646"/>
                </a:solidFill>
                <a:latin typeface="Segoe UI" panose="020B0502040204020203" pitchFamily="34" charset="0"/>
                <a:cs typeface="Segoe UI" panose="020B0502040204020203" pitchFamily="34" charset="0"/>
              </a:rPr>
              <a:t>Correct inoculant host group for each legume</a:t>
            </a:r>
          </a:p>
          <a:p>
            <a:r>
              <a:rPr lang="en-AU" dirty="0">
                <a:solidFill>
                  <a:srgbClr val="464646"/>
                </a:solidFill>
                <a:latin typeface="Segoe UI" panose="020B0502040204020203" pitchFamily="34" charset="0"/>
                <a:cs typeface="Segoe UI" panose="020B0502040204020203" pitchFamily="34" charset="0"/>
              </a:rPr>
              <a:t>Optimal soil pH for rhizobia strain </a:t>
            </a:r>
          </a:p>
          <a:p>
            <a:r>
              <a:rPr lang="en-AU" dirty="0">
                <a:solidFill>
                  <a:srgbClr val="464646"/>
                </a:solidFill>
                <a:latin typeface="Segoe UI" panose="020B0502040204020203" pitchFamily="34" charset="0"/>
                <a:cs typeface="Segoe UI" panose="020B0502040204020203" pitchFamily="34" charset="0"/>
              </a:rPr>
              <a:t>Product is within expiry date for peat inoculants</a:t>
            </a:r>
          </a:p>
          <a:p>
            <a:r>
              <a:rPr lang="en-AU" dirty="0">
                <a:solidFill>
                  <a:srgbClr val="464646"/>
                </a:solidFill>
                <a:latin typeface="Segoe UI" panose="020B0502040204020203" pitchFamily="34" charset="0"/>
                <a:cs typeface="Segoe UI" panose="020B0502040204020203" pitchFamily="34" charset="0"/>
              </a:rPr>
              <a:t>Product is used soon after batch production date for pre-coated seed</a:t>
            </a:r>
          </a:p>
          <a:p>
            <a:r>
              <a:rPr lang="en-AU" sz="4000" dirty="0">
                <a:solidFill>
                  <a:srgbClr val="464646"/>
                </a:solidFill>
                <a:latin typeface="Segoe UI" panose="020B0502040204020203" pitchFamily="34" charset="0"/>
                <a:cs typeface="Segoe UI" panose="020B0502040204020203" pitchFamily="34" charset="0"/>
              </a:rPr>
              <a:t> </a:t>
            </a:r>
          </a:p>
          <a:p>
            <a:endParaRPr lang="en-AU" sz="4000" dirty="0">
              <a:solidFill>
                <a:srgbClr val="464646"/>
              </a:solidFill>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8518F34A-E968-45FE-A9B3-F81F95A1FAA8}"/>
              </a:ext>
            </a:extLst>
          </p:cNvPr>
          <p:cNvSpPr txBox="1"/>
          <p:nvPr/>
        </p:nvSpPr>
        <p:spPr>
          <a:xfrm>
            <a:off x="405835" y="6581001"/>
            <a:ext cx="11769279" cy="276999"/>
          </a:xfrm>
          <a:prstGeom prst="rect">
            <a:avLst/>
          </a:prstGeom>
          <a:noFill/>
        </p:spPr>
        <p:txBody>
          <a:bodyPr wrap="square" rtlCol="0">
            <a:spAutoFit/>
          </a:bodyPr>
          <a:lstStyle/>
          <a:p>
            <a:r>
              <a:rPr lang="en-AU" sz="600" dirty="0">
                <a:solidFill>
                  <a:schemeClr val="bg1"/>
                </a:solidFill>
                <a:latin typeface="Arial" panose="020B0604020202020204" pitchFamily="34" charset="0"/>
                <a:cs typeface="Arial" panose="020B0604020202020204" pitchFamily="34" charset="0"/>
              </a:rPr>
              <a:t>© State of New South Wales through Department of Planning, Industry &amp; Environment 2020. The information contained in this publication is based on knowledge and understanding at the time of writing (September 2020). However, because of advances in knowledge, users are reminded of the need to ensure that the information upon which they rely is up to date and to check the currency of the information with the appropriate officer of the Department of Planning, Industry &amp; Environment or the user’s independent adviser.</a:t>
            </a:r>
          </a:p>
        </p:txBody>
      </p:sp>
      <p:sp>
        <p:nvSpPr>
          <p:cNvPr id="22" name="TextBox 21">
            <a:extLst>
              <a:ext uri="{FF2B5EF4-FFF2-40B4-BE49-F238E27FC236}">
                <a16:creationId xmlns:a16="http://schemas.microsoft.com/office/drawing/2014/main" id="{D80B8394-E42F-4FD5-A09E-8526B7DC735D}"/>
              </a:ext>
            </a:extLst>
          </p:cNvPr>
          <p:cNvSpPr txBox="1"/>
          <p:nvPr/>
        </p:nvSpPr>
        <p:spPr>
          <a:xfrm>
            <a:off x="9910618" y="6050343"/>
            <a:ext cx="1791855" cy="369332"/>
          </a:xfrm>
          <a:prstGeom prst="rect">
            <a:avLst/>
          </a:prstGeom>
          <a:noFill/>
        </p:spPr>
        <p:txBody>
          <a:bodyPr wrap="square" rtlCol="0">
            <a:spAutoFit/>
          </a:bodyPr>
          <a:lstStyle/>
          <a:p>
            <a:r>
              <a:rPr lang="en-AU" dirty="0">
                <a:solidFill>
                  <a:schemeClr val="bg1"/>
                </a:solidFill>
              </a:rPr>
              <a:t>www.dpi.gov.au</a:t>
            </a:r>
          </a:p>
        </p:txBody>
      </p:sp>
      <p:sp>
        <p:nvSpPr>
          <p:cNvPr id="12" name="Text Box 3">
            <a:extLst>
              <a:ext uri="{FF2B5EF4-FFF2-40B4-BE49-F238E27FC236}">
                <a16:creationId xmlns:a16="http://schemas.microsoft.com/office/drawing/2014/main" id="{3A6077B4-62EC-456B-B764-70DA0E23AA39}"/>
              </a:ext>
            </a:extLst>
          </p:cNvPr>
          <p:cNvSpPr txBox="1"/>
          <p:nvPr/>
        </p:nvSpPr>
        <p:spPr>
          <a:xfrm>
            <a:off x="11630499" y="1784505"/>
            <a:ext cx="409575"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800">
                <a:effectLst/>
                <a:latin typeface="Calibri" panose="020F0502020204030204" pitchFamily="34" charset="0"/>
                <a:ea typeface="Calibri" panose="020F0502020204030204" pitchFamily="34" charset="0"/>
                <a:cs typeface="Calibri" panose="020F0502020204030204" pitchFamily="34" charset="0"/>
              </a:rPr>
              <a: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7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508F5FF4-E966-4438-A0D7-30E4AFD0E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685" y="152938"/>
            <a:ext cx="1908337" cy="1908337"/>
          </a:xfrm>
          <a:prstGeom prst="rect">
            <a:avLst/>
          </a:prstGeom>
        </p:spPr>
      </p:pic>
      <p:sp>
        <p:nvSpPr>
          <p:cNvPr id="10" name="TextBox 9">
            <a:extLst>
              <a:ext uri="{FF2B5EF4-FFF2-40B4-BE49-F238E27FC236}">
                <a16:creationId xmlns:a16="http://schemas.microsoft.com/office/drawing/2014/main" id="{8F90B82D-3D35-4B8C-A837-E23DC1C7C3BC}"/>
              </a:ext>
            </a:extLst>
          </p:cNvPr>
          <p:cNvSpPr txBox="1"/>
          <p:nvPr/>
        </p:nvSpPr>
        <p:spPr>
          <a:xfrm>
            <a:off x="405835" y="2061275"/>
            <a:ext cx="5060197" cy="523220"/>
          </a:xfrm>
          <a:prstGeom prst="rect">
            <a:avLst/>
          </a:prstGeom>
          <a:noFill/>
        </p:spPr>
        <p:txBody>
          <a:bodyPr wrap="square" rtlCol="0">
            <a:spAutoFit/>
          </a:bodyPr>
          <a:lstStyle/>
          <a:p>
            <a:pPr marL="285750" indent="-285750">
              <a:buFont typeface="Arial" panose="020B0604020202020204" pitchFamily="34" charset="0"/>
              <a:buChar char="•"/>
            </a:pPr>
            <a:endParaRPr lang="en-AU" sz="1400" b="1"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sz="1400" dirty="0"/>
          </a:p>
        </p:txBody>
      </p:sp>
      <p:sp>
        <p:nvSpPr>
          <p:cNvPr id="11" name="TextBox 10">
            <a:extLst>
              <a:ext uri="{FF2B5EF4-FFF2-40B4-BE49-F238E27FC236}">
                <a16:creationId xmlns:a16="http://schemas.microsoft.com/office/drawing/2014/main" id="{C352AF24-6FB7-46E2-B3A4-CF994FD447C3}"/>
              </a:ext>
            </a:extLst>
          </p:cNvPr>
          <p:cNvSpPr txBox="1"/>
          <p:nvPr/>
        </p:nvSpPr>
        <p:spPr>
          <a:xfrm>
            <a:off x="5761331" y="2061275"/>
            <a:ext cx="5060196" cy="369332"/>
          </a:xfrm>
          <a:prstGeom prst="rect">
            <a:avLst/>
          </a:prstGeom>
          <a:noFill/>
        </p:spPr>
        <p:txBody>
          <a:bodyPr wrap="square" rtlCol="0">
            <a:spAutoFit/>
          </a:bodyPr>
          <a:lstStyle/>
          <a:p>
            <a:endParaRPr lang="en-AU" dirty="0"/>
          </a:p>
        </p:txBody>
      </p:sp>
      <p:sp>
        <p:nvSpPr>
          <p:cNvPr id="4" name="Title 3">
            <a:extLst>
              <a:ext uri="{FF2B5EF4-FFF2-40B4-BE49-F238E27FC236}">
                <a16:creationId xmlns:a16="http://schemas.microsoft.com/office/drawing/2014/main" id="{F0049396-5A16-4E45-A931-E3ED4DC7E9BE}"/>
              </a:ext>
            </a:extLst>
          </p:cNvPr>
          <p:cNvSpPr>
            <a:spLocks noGrp="1"/>
          </p:cNvSpPr>
          <p:nvPr>
            <p:ph type="title"/>
          </p:nvPr>
        </p:nvSpPr>
        <p:spPr>
          <a:xfrm>
            <a:off x="360830" y="257597"/>
            <a:ext cx="10515600" cy="1325563"/>
          </a:xfrm>
        </p:spPr>
        <p:txBody>
          <a:bodyPr/>
          <a:lstStyle/>
          <a:p>
            <a:r>
              <a:rPr lang="en-AU" b="1" dirty="0">
                <a:solidFill>
                  <a:srgbClr val="043F5D"/>
                </a:solidFill>
                <a:latin typeface="Arial" panose="020B0604020202020204" pitchFamily="34" charset="0"/>
                <a:cs typeface="Arial" panose="020B0604020202020204" pitchFamily="34" charset="0"/>
              </a:rPr>
              <a:t>Purchase and care of inoculants</a:t>
            </a:r>
            <a:endParaRPr lang="en-AU" dirty="0"/>
          </a:p>
        </p:txBody>
      </p:sp>
      <p:pic>
        <p:nvPicPr>
          <p:cNvPr id="2" name="Picture 1" descr="A picture containing drawing&#10;&#10;Description automatically generated">
            <a:extLst>
              <a:ext uri="{FF2B5EF4-FFF2-40B4-BE49-F238E27FC236}">
                <a16:creationId xmlns:a16="http://schemas.microsoft.com/office/drawing/2014/main" id="{7B902CC5-A972-4E79-AB54-9E1963E81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35" y="1874953"/>
            <a:ext cx="742391" cy="709542"/>
          </a:xfrm>
          <a:prstGeom prst="rect">
            <a:avLst/>
          </a:prstGeom>
        </p:spPr>
      </p:pic>
      <p:pic>
        <p:nvPicPr>
          <p:cNvPr id="3" name="Picture 2" descr="A close up of a logo&#10;&#10;Description automatically generated">
            <a:extLst>
              <a:ext uri="{FF2B5EF4-FFF2-40B4-BE49-F238E27FC236}">
                <a16:creationId xmlns:a16="http://schemas.microsoft.com/office/drawing/2014/main" id="{D12DC1DB-26DB-4CAB-B8C3-DB12CE2C83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0473" y="1535335"/>
            <a:ext cx="1857532" cy="1575100"/>
          </a:xfrm>
          <a:prstGeom prst="rect">
            <a:avLst/>
          </a:prstGeom>
        </p:spPr>
      </p:pic>
      <p:sp>
        <p:nvSpPr>
          <p:cNvPr id="5" name="TextBox 4">
            <a:extLst>
              <a:ext uri="{FF2B5EF4-FFF2-40B4-BE49-F238E27FC236}">
                <a16:creationId xmlns:a16="http://schemas.microsoft.com/office/drawing/2014/main" id="{2E7F301B-5504-46EF-BFDE-4EEA5250BD71}"/>
              </a:ext>
            </a:extLst>
          </p:cNvPr>
          <p:cNvSpPr txBox="1"/>
          <p:nvPr/>
        </p:nvSpPr>
        <p:spPr>
          <a:xfrm>
            <a:off x="4510409" y="1583160"/>
            <a:ext cx="11417253" cy="1938992"/>
          </a:xfrm>
          <a:prstGeom prst="rect">
            <a:avLst/>
          </a:prstGeom>
          <a:noFill/>
        </p:spPr>
        <p:txBody>
          <a:bodyPr wrap="square" rtlCol="0">
            <a:spAutoFit/>
          </a:bodyPr>
          <a:lstStyle/>
          <a:p>
            <a:r>
              <a:rPr lang="en-AU" sz="1600" b="1" dirty="0">
                <a:solidFill>
                  <a:srgbClr val="043F5D"/>
                </a:solidFill>
                <a:latin typeface="Segoe UI" panose="020B0502040204020203" pitchFamily="34" charset="0"/>
                <a:cs typeface="Segoe UI" panose="020B0502040204020203" pitchFamily="34" charset="0"/>
              </a:rPr>
              <a:t>In-store storage check </a:t>
            </a:r>
          </a:p>
          <a:p>
            <a:r>
              <a:rPr lang="en-AU" sz="1600" dirty="0">
                <a:solidFill>
                  <a:srgbClr val="464646"/>
                </a:solidFill>
                <a:latin typeface="Segoe UI" panose="020B0502040204020203" pitchFamily="34" charset="0"/>
                <a:cs typeface="Segoe UI" panose="020B0502040204020203" pitchFamily="34" charset="0"/>
              </a:rPr>
              <a:t>Peat products are refrigerated at 4</a:t>
            </a:r>
            <a:r>
              <a:rPr lang="en-AU" sz="1600" baseline="30000" dirty="0">
                <a:solidFill>
                  <a:srgbClr val="464646"/>
                </a:solidFill>
                <a:latin typeface="Segoe UI" panose="020B0502040204020203" pitchFamily="34" charset="0"/>
                <a:cs typeface="Segoe UI" panose="020B0502040204020203" pitchFamily="34" charset="0"/>
              </a:rPr>
              <a:t>o</a:t>
            </a:r>
            <a:r>
              <a:rPr lang="en-AU" sz="1600" dirty="0">
                <a:solidFill>
                  <a:srgbClr val="464646"/>
                </a:solidFill>
                <a:latin typeface="Segoe UI" panose="020B0502040204020203" pitchFamily="34" charset="0"/>
                <a:cs typeface="Segoe UI" panose="020B0502040204020203" pitchFamily="34" charset="0"/>
              </a:rPr>
              <a:t>C</a:t>
            </a:r>
          </a:p>
          <a:p>
            <a:r>
              <a:rPr lang="en-AU" sz="1600" dirty="0">
                <a:solidFill>
                  <a:srgbClr val="464646"/>
                </a:solidFill>
                <a:latin typeface="Segoe UI" panose="020B0502040204020203" pitchFamily="34" charset="0"/>
                <a:cs typeface="Segoe UI" panose="020B0502040204020203" pitchFamily="34" charset="0"/>
              </a:rPr>
              <a:t>Pre-coated seed is not in direct sunlight</a:t>
            </a:r>
          </a:p>
          <a:p>
            <a:r>
              <a:rPr lang="en-AU" sz="1600" dirty="0">
                <a:solidFill>
                  <a:srgbClr val="464646"/>
                </a:solidFill>
                <a:latin typeface="Segoe UI" panose="020B0502040204020203" pitchFamily="34" charset="0"/>
                <a:cs typeface="Segoe UI" panose="020B0502040204020203" pitchFamily="34" charset="0"/>
              </a:rPr>
              <a:t>Pre-coated seed is stored below 25</a:t>
            </a:r>
            <a:r>
              <a:rPr lang="en-AU" sz="1600" baseline="30000" dirty="0">
                <a:solidFill>
                  <a:srgbClr val="464646"/>
                </a:solidFill>
                <a:latin typeface="Segoe UI" panose="020B0502040204020203" pitchFamily="34" charset="0"/>
                <a:cs typeface="Segoe UI" panose="020B0502040204020203" pitchFamily="34" charset="0"/>
              </a:rPr>
              <a:t>o</a:t>
            </a:r>
            <a:r>
              <a:rPr lang="en-AU" sz="1600" dirty="0">
                <a:solidFill>
                  <a:srgbClr val="464646"/>
                </a:solidFill>
                <a:latin typeface="Segoe UI" panose="020B0502040204020203" pitchFamily="34" charset="0"/>
                <a:cs typeface="Segoe UI" panose="020B0502040204020203" pitchFamily="34" charset="0"/>
              </a:rPr>
              <a:t>C</a:t>
            </a:r>
          </a:p>
          <a:p>
            <a:r>
              <a:rPr lang="en-AU" sz="1600" dirty="0">
                <a:solidFill>
                  <a:srgbClr val="464646"/>
                </a:solidFill>
                <a:latin typeface="Segoe UI" panose="020B0502040204020203" pitchFamily="34" charset="0"/>
                <a:cs typeface="Segoe UI" panose="020B0502040204020203" pitchFamily="34" charset="0"/>
              </a:rPr>
              <a:t>Viable bare seed is used for custom inoculation</a:t>
            </a:r>
          </a:p>
          <a:p>
            <a:endParaRPr lang="en-AU" sz="4000" dirty="0">
              <a:solidFill>
                <a:srgbClr val="464646"/>
              </a:solidFill>
              <a:latin typeface="Segoe UI" panose="020B0502040204020203" pitchFamily="34" charset="0"/>
              <a:cs typeface="Segoe UI" panose="020B0502040204020203"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CDCB4A7C-6AF7-40CC-944C-BA951CF82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34" y="3918735"/>
            <a:ext cx="742391" cy="709542"/>
          </a:xfrm>
          <a:prstGeom prst="rect">
            <a:avLst/>
          </a:prstGeom>
        </p:spPr>
      </p:pic>
      <p:pic>
        <p:nvPicPr>
          <p:cNvPr id="21" name="Picture 20" descr="A drawing of a face&#10;&#10;Description automatically generated">
            <a:extLst>
              <a:ext uri="{FF2B5EF4-FFF2-40B4-BE49-F238E27FC236}">
                <a16:creationId xmlns:a16="http://schemas.microsoft.com/office/drawing/2014/main" id="{8F17EE0C-9EF8-4BBF-97AB-E056B50558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9864" y="3270445"/>
            <a:ext cx="2670864" cy="1523322"/>
          </a:xfrm>
          <a:prstGeom prst="rect">
            <a:avLst/>
          </a:prstGeom>
        </p:spPr>
      </p:pic>
      <p:sp>
        <p:nvSpPr>
          <p:cNvPr id="23" name="TextBox 22">
            <a:extLst>
              <a:ext uri="{FF2B5EF4-FFF2-40B4-BE49-F238E27FC236}">
                <a16:creationId xmlns:a16="http://schemas.microsoft.com/office/drawing/2014/main" id="{48811208-4C3B-42DF-888C-CAD7FB434552}"/>
              </a:ext>
            </a:extLst>
          </p:cNvPr>
          <p:cNvSpPr txBox="1"/>
          <p:nvPr/>
        </p:nvSpPr>
        <p:spPr>
          <a:xfrm>
            <a:off x="4510409" y="3589107"/>
            <a:ext cx="10797499" cy="1200329"/>
          </a:xfrm>
          <a:prstGeom prst="rect">
            <a:avLst/>
          </a:prstGeom>
          <a:noFill/>
        </p:spPr>
        <p:txBody>
          <a:bodyPr wrap="square" rtlCol="0">
            <a:spAutoFit/>
          </a:bodyPr>
          <a:lstStyle/>
          <a:p>
            <a:r>
              <a:rPr lang="en-AU" sz="1600" b="1" dirty="0">
                <a:solidFill>
                  <a:srgbClr val="043F5D"/>
                </a:solidFill>
                <a:latin typeface="Segoe UI" panose="020B0502040204020203" pitchFamily="34" charset="0"/>
                <a:cs typeface="Segoe UI" panose="020B0502040204020203" pitchFamily="34" charset="0"/>
              </a:rPr>
              <a:t>Transport check </a:t>
            </a:r>
          </a:p>
          <a:p>
            <a:r>
              <a:rPr lang="en-AU" sz="1600" dirty="0">
                <a:solidFill>
                  <a:srgbClr val="464646"/>
                </a:solidFill>
                <a:latin typeface="Segoe UI" panose="020B0502040204020203" pitchFamily="34" charset="0"/>
                <a:cs typeface="Segoe UI" panose="020B0502040204020203" pitchFamily="34" charset="0"/>
              </a:rPr>
              <a:t>Carry products out of direct sunlight and in a cool esky from store to farm</a:t>
            </a:r>
          </a:p>
          <a:p>
            <a:endParaRPr lang="en-AU" sz="4000" dirty="0">
              <a:solidFill>
                <a:srgbClr val="464646"/>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7A0A696A-4CEE-439B-90F1-21EAC1059540}"/>
              </a:ext>
            </a:extLst>
          </p:cNvPr>
          <p:cNvSpPr txBox="1"/>
          <p:nvPr/>
        </p:nvSpPr>
        <p:spPr>
          <a:xfrm>
            <a:off x="405835" y="6581001"/>
            <a:ext cx="11769279" cy="276999"/>
          </a:xfrm>
          <a:prstGeom prst="rect">
            <a:avLst/>
          </a:prstGeom>
          <a:noFill/>
        </p:spPr>
        <p:txBody>
          <a:bodyPr wrap="square" rtlCol="0">
            <a:spAutoFit/>
          </a:bodyPr>
          <a:lstStyle/>
          <a:p>
            <a:r>
              <a:rPr lang="en-AU" sz="600" dirty="0">
                <a:solidFill>
                  <a:schemeClr val="bg1"/>
                </a:solidFill>
                <a:latin typeface="Arial" panose="020B0604020202020204" pitchFamily="34" charset="0"/>
                <a:cs typeface="Arial" panose="020B0604020202020204" pitchFamily="34" charset="0"/>
              </a:rPr>
              <a:t>© State of New South Wales through Department of Planning, Industry &amp; Environment 2020. The information contained in this publication is based on knowledge and understanding at the time of writing (September 2020). However, because of advances in knowledge, users are reminded of the need to ensure that the information upon which they rely is up to date and to check the currency of the information with the appropriate officer of the Department of Planning, Industry &amp; Environment or the user’s independent adviser.</a:t>
            </a:r>
          </a:p>
        </p:txBody>
      </p:sp>
      <p:sp>
        <p:nvSpPr>
          <p:cNvPr id="27" name="TextBox 26">
            <a:extLst>
              <a:ext uri="{FF2B5EF4-FFF2-40B4-BE49-F238E27FC236}">
                <a16:creationId xmlns:a16="http://schemas.microsoft.com/office/drawing/2014/main" id="{52281C37-EB85-4F93-8D8F-D974BC273F82}"/>
              </a:ext>
            </a:extLst>
          </p:cNvPr>
          <p:cNvSpPr txBox="1"/>
          <p:nvPr/>
        </p:nvSpPr>
        <p:spPr>
          <a:xfrm>
            <a:off x="9910618" y="6050343"/>
            <a:ext cx="1791855" cy="369332"/>
          </a:xfrm>
          <a:prstGeom prst="rect">
            <a:avLst/>
          </a:prstGeom>
          <a:noFill/>
        </p:spPr>
        <p:txBody>
          <a:bodyPr wrap="square" rtlCol="0">
            <a:spAutoFit/>
          </a:bodyPr>
          <a:lstStyle/>
          <a:p>
            <a:r>
              <a:rPr lang="en-AU" dirty="0">
                <a:solidFill>
                  <a:schemeClr val="bg1"/>
                </a:solidFill>
              </a:rPr>
              <a:t>www.dpi.gov.au</a:t>
            </a:r>
          </a:p>
        </p:txBody>
      </p:sp>
      <p:sp>
        <p:nvSpPr>
          <p:cNvPr id="14" name="Text Box 3">
            <a:extLst>
              <a:ext uri="{FF2B5EF4-FFF2-40B4-BE49-F238E27FC236}">
                <a16:creationId xmlns:a16="http://schemas.microsoft.com/office/drawing/2014/main" id="{84A4F9E2-EE60-4507-A292-2DE5BD796D93}"/>
              </a:ext>
            </a:extLst>
          </p:cNvPr>
          <p:cNvSpPr txBox="1"/>
          <p:nvPr/>
        </p:nvSpPr>
        <p:spPr>
          <a:xfrm>
            <a:off x="11630499" y="1784505"/>
            <a:ext cx="409575"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800">
                <a:effectLst/>
                <a:latin typeface="Calibri" panose="020F0502020204030204" pitchFamily="34" charset="0"/>
                <a:ea typeface="Calibri" panose="020F0502020204030204" pitchFamily="34" charset="0"/>
                <a:cs typeface="Calibri" panose="020F0502020204030204" pitchFamily="34" charset="0"/>
              </a:rPr>
              <a: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83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508F5FF4-E966-4438-A0D7-30E4AFD0E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828" y="229497"/>
            <a:ext cx="1908337" cy="1908337"/>
          </a:xfrm>
          <a:prstGeom prst="rect">
            <a:avLst/>
          </a:prstGeom>
        </p:spPr>
      </p:pic>
      <p:sp>
        <p:nvSpPr>
          <p:cNvPr id="10" name="TextBox 9">
            <a:extLst>
              <a:ext uri="{FF2B5EF4-FFF2-40B4-BE49-F238E27FC236}">
                <a16:creationId xmlns:a16="http://schemas.microsoft.com/office/drawing/2014/main" id="{8F90B82D-3D35-4B8C-A837-E23DC1C7C3BC}"/>
              </a:ext>
            </a:extLst>
          </p:cNvPr>
          <p:cNvSpPr txBox="1"/>
          <p:nvPr/>
        </p:nvSpPr>
        <p:spPr>
          <a:xfrm>
            <a:off x="405835" y="2061275"/>
            <a:ext cx="5060197" cy="523220"/>
          </a:xfrm>
          <a:prstGeom prst="rect">
            <a:avLst/>
          </a:prstGeom>
          <a:noFill/>
        </p:spPr>
        <p:txBody>
          <a:bodyPr wrap="square" rtlCol="0">
            <a:spAutoFit/>
          </a:bodyPr>
          <a:lstStyle/>
          <a:p>
            <a:pPr marL="285750" indent="-285750">
              <a:buFont typeface="Arial" panose="020B0604020202020204" pitchFamily="34" charset="0"/>
              <a:buChar char="•"/>
            </a:pPr>
            <a:endParaRPr lang="en-AU" sz="1400" b="1"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sz="1400" dirty="0"/>
          </a:p>
        </p:txBody>
      </p:sp>
      <p:sp>
        <p:nvSpPr>
          <p:cNvPr id="11" name="TextBox 10">
            <a:extLst>
              <a:ext uri="{FF2B5EF4-FFF2-40B4-BE49-F238E27FC236}">
                <a16:creationId xmlns:a16="http://schemas.microsoft.com/office/drawing/2014/main" id="{C352AF24-6FB7-46E2-B3A4-CF994FD447C3}"/>
              </a:ext>
            </a:extLst>
          </p:cNvPr>
          <p:cNvSpPr txBox="1"/>
          <p:nvPr/>
        </p:nvSpPr>
        <p:spPr>
          <a:xfrm>
            <a:off x="5761331" y="2061275"/>
            <a:ext cx="5060196" cy="369332"/>
          </a:xfrm>
          <a:prstGeom prst="rect">
            <a:avLst/>
          </a:prstGeom>
          <a:noFill/>
        </p:spPr>
        <p:txBody>
          <a:bodyPr wrap="square" rtlCol="0">
            <a:spAutoFit/>
          </a:bodyPr>
          <a:lstStyle/>
          <a:p>
            <a:endParaRPr lang="en-AU" dirty="0"/>
          </a:p>
        </p:txBody>
      </p:sp>
      <p:sp>
        <p:nvSpPr>
          <p:cNvPr id="4" name="Title 3">
            <a:extLst>
              <a:ext uri="{FF2B5EF4-FFF2-40B4-BE49-F238E27FC236}">
                <a16:creationId xmlns:a16="http://schemas.microsoft.com/office/drawing/2014/main" id="{F0049396-5A16-4E45-A931-E3ED4DC7E9BE}"/>
              </a:ext>
            </a:extLst>
          </p:cNvPr>
          <p:cNvSpPr>
            <a:spLocks noGrp="1"/>
          </p:cNvSpPr>
          <p:nvPr>
            <p:ph type="title"/>
          </p:nvPr>
        </p:nvSpPr>
        <p:spPr>
          <a:xfrm>
            <a:off x="305927" y="266349"/>
            <a:ext cx="10515600" cy="1325563"/>
          </a:xfrm>
        </p:spPr>
        <p:txBody>
          <a:bodyPr/>
          <a:lstStyle/>
          <a:p>
            <a:r>
              <a:rPr lang="en-AU" b="1" dirty="0">
                <a:solidFill>
                  <a:srgbClr val="043F5D"/>
                </a:solidFill>
                <a:latin typeface="Arial" panose="020B0604020202020204" pitchFamily="34" charset="0"/>
                <a:cs typeface="Arial" panose="020B0604020202020204" pitchFamily="34" charset="0"/>
              </a:rPr>
              <a:t>Purchase and care of inoculants</a:t>
            </a:r>
            <a:endParaRPr lang="en-AU" dirty="0"/>
          </a:p>
        </p:txBody>
      </p:sp>
      <p:pic>
        <p:nvPicPr>
          <p:cNvPr id="2" name="Picture 1" descr="A picture containing drawing&#10;&#10;Description automatically generated">
            <a:extLst>
              <a:ext uri="{FF2B5EF4-FFF2-40B4-BE49-F238E27FC236}">
                <a16:creationId xmlns:a16="http://schemas.microsoft.com/office/drawing/2014/main" id="{7B902CC5-A972-4E79-AB54-9E1963E81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35" y="1874953"/>
            <a:ext cx="742391" cy="70954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CDCB4A7C-6AF7-40CC-944C-BA951CF82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34" y="3918735"/>
            <a:ext cx="742391" cy="709542"/>
          </a:xfrm>
          <a:prstGeom prst="rect">
            <a:avLst/>
          </a:prstGeom>
        </p:spPr>
      </p:pic>
      <p:pic>
        <p:nvPicPr>
          <p:cNvPr id="6" name="Picture 5" descr="A picture containing window, table&#10;&#10;Description automatically generated">
            <a:extLst>
              <a:ext uri="{FF2B5EF4-FFF2-40B4-BE49-F238E27FC236}">
                <a16:creationId xmlns:a16="http://schemas.microsoft.com/office/drawing/2014/main" id="{461D2497-C185-4A1A-BDA4-5F693FCD89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444" y="1478379"/>
            <a:ext cx="1728651" cy="1904271"/>
          </a:xfrm>
          <a:prstGeom prst="rect">
            <a:avLst/>
          </a:prstGeom>
        </p:spPr>
      </p:pic>
      <p:sp>
        <p:nvSpPr>
          <p:cNvPr id="8" name="TextBox 7">
            <a:extLst>
              <a:ext uri="{FF2B5EF4-FFF2-40B4-BE49-F238E27FC236}">
                <a16:creationId xmlns:a16="http://schemas.microsoft.com/office/drawing/2014/main" id="{4676D5DD-CF25-46D9-9ED3-512B868A71D4}"/>
              </a:ext>
            </a:extLst>
          </p:cNvPr>
          <p:cNvSpPr txBox="1"/>
          <p:nvPr/>
        </p:nvSpPr>
        <p:spPr>
          <a:xfrm>
            <a:off x="4200960" y="1697324"/>
            <a:ext cx="4086562" cy="1323439"/>
          </a:xfrm>
          <a:prstGeom prst="rect">
            <a:avLst/>
          </a:prstGeom>
          <a:noFill/>
        </p:spPr>
        <p:txBody>
          <a:bodyPr wrap="square" rtlCol="0">
            <a:spAutoFit/>
          </a:bodyPr>
          <a:lstStyle/>
          <a:p>
            <a:r>
              <a:rPr lang="en-AU" sz="1600" b="1" dirty="0">
                <a:solidFill>
                  <a:srgbClr val="043F5D"/>
                </a:solidFill>
                <a:latin typeface="Segoe UI" panose="020B0502040204020203" pitchFamily="34" charset="0"/>
                <a:cs typeface="Segoe UI" panose="020B0502040204020203" pitchFamily="34" charset="0"/>
              </a:rPr>
              <a:t>On-farm storage check </a:t>
            </a:r>
            <a:endParaRPr lang="en-AU" sz="1600" dirty="0">
              <a:solidFill>
                <a:srgbClr val="043F5D"/>
              </a:solidFill>
              <a:latin typeface="Segoe UI" panose="020B0502040204020203" pitchFamily="34" charset="0"/>
              <a:cs typeface="Segoe UI" panose="020B0502040204020203" pitchFamily="34" charset="0"/>
            </a:endParaRPr>
          </a:p>
          <a:p>
            <a:r>
              <a:rPr lang="en-AU" sz="1600" dirty="0">
                <a:solidFill>
                  <a:srgbClr val="464646"/>
                </a:solidFill>
                <a:latin typeface="Segoe UI" panose="020B0502040204020203" pitchFamily="34" charset="0"/>
                <a:cs typeface="Segoe UI" panose="020B0502040204020203" pitchFamily="34" charset="0"/>
              </a:rPr>
              <a:t>Peat products are refrigerated at 4</a:t>
            </a:r>
            <a:r>
              <a:rPr lang="en-AU" sz="1600" baseline="30000" dirty="0">
                <a:solidFill>
                  <a:srgbClr val="464646"/>
                </a:solidFill>
                <a:latin typeface="Segoe UI" panose="020B0502040204020203" pitchFamily="34" charset="0"/>
                <a:cs typeface="Segoe UI" panose="020B0502040204020203" pitchFamily="34" charset="0"/>
              </a:rPr>
              <a:t>o</a:t>
            </a:r>
            <a:r>
              <a:rPr lang="en-AU" sz="1600" dirty="0">
                <a:solidFill>
                  <a:srgbClr val="464646"/>
                </a:solidFill>
                <a:latin typeface="Segoe UI" panose="020B0502040204020203" pitchFamily="34" charset="0"/>
                <a:cs typeface="Segoe UI" panose="020B0502040204020203" pitchFamily="34" charset="0"/>
              </a:rPr>
              <a:t>C</a:t>
            </a:r>
          </a:p>
          <a:p>
            <a:r>
              <a:rPr lang="en-AU" sz="1600" dirty="0">
                <a:solidFill>
                  <a:srgbClr val="464646"/>
                </a:solidFill>
                <a:latin typeface="Segoe UI" panose="020B0502040204020203" pitchFamily="34" charset="0"/>
                <a:cs typeface="Segoe UI" panose="020B0502040204020203" pitchFamily="34" charset="0"/>
              </a:rPr>
              <a:t>Pre-coated seed is not in direct sunlight</a:t>
            </a:r>
          </a:p>
          <a:p>
            <a:r>
              <a:rPr lang="en-AU" sz="1600" dirty="0">
                <a:solidFill>
                  <a:srgbClr val="464646"/>
                </a:solidFill>
                <a:latin typeface="Segoe UI" panose="020B0502040204020203" pitchFamily="34" charset="0"/>
                <a:cs typeface="Segoe UI" panose="020B0502040204020203" pitchFamily="34" charset="0"/>
              </a:rPr>
              <a:t>Pre-coated seed is stored below 25</a:t>
            </a:r>
            <a:r>
              <a:rPr lang="en-AU" sz="1600" baseline="30000" dirty="0">
                <a:solidFill>
                  <a:srgbClr val="464646"/>
                </a:solidFill>
                <a:latin typeface="Segoe UI" panose="020B0502040204020203" pitchFamily="34" charset="0"/>
                <a:cs typeface="Segoe UI" panose="020B0502040204020203" pitchFamily="34" charset="0"/>
              </a:rPr>
              <a:t>o</a:t>
            </a:r>
            <a:r>
              <a:rPr lang="en-AU" sz="1600" dirty="0">
                <a:solidFill>
                  <a:srgbClr val="464646"/>
                </a:solidFill>
                <a:latin typeface="Segoe UI" panose="020B0502040204020203" pitchFamily="34" charset="0"/>
                <a:cs typeface="Segoe UI" panose="020B0502040204020203" pitchFamily="34" charset="0"/>
              </a:rPr>
              <a:t>C</a:t>
            </a:r>
          </a:p>
          <a:p>
            <a:r>
              <a:rPr lang="en-AU" sz="1600" dirty="0">
                <a:solidFill>
                  <a:srgbClr val="464646"/>
                </a:solidFill>
                <a:latin typeface="Segoe UI" panose="020B0502040204020203" pitchFamily="34" charset="0"/>
                <a:cs typeface="Segoe UI" panose="020B0502040204020203" pitchFamily="34" charset="0"/>
              </a:rPr>
              <a:t>Custom store inoculated seed is used fresh</a:t>
            </a:r>
          </a:p>
        </p:txBody>
      </p:sp>
      <p:pic>
        <p:nvPicPr>
          <p:cNvPr id="13" name="Picture 12" descr="A drawing of a face&#10;&#10;Description automatically generated">
            <a:extLst>
              <a:ext uri="{FF2B5EF4-FFF2-40B4-BE49-F238E27FC236}">
                <a16:creationId xmlns:a16="http://schemas.microsoft.com/office/drawing/2014/main" id="{7ACFC481-AF55-4127-8A47-C2236B26C2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679" y="3746601"/>
            <a:ext cx="2664221" cy="1327204"/>
          </a:xfrm>
          <a:prstGeom prst="rect">
            <a:avLst/>
          </a:prstGeom>
        </p:spPr>
      </p:pic>
      <p:sp>
        <p:nvSpPr>
          <p:cNvPr id="15" name="TextBox 14">
            <a:extLst>
              <a:ext uri="{FF2B5EF4-FFF2-40B4-BE49-F238E27FC236}">
                <a16:creationId xmlns:a16="http://schemas.microsoft.com/office/drawing/2014/main" id="{23C79E36-6DDC-4446-925C-77CFEF2327B2}"/>
              </a:ext>
            </a:extLst>
          </p:cNvPr>
          <p:cNvSpPr txBox="1"/>
          <p:nvPr/>
        </p:nvSpPr>
        <p:spPr>
          <a:xfrm>
            <a:off x="4217280" y="3529104"/>
            <a:ext cx="7679156" cy="2185214"/>
          </a:xfrm>
          <a:prstGeom prst="rect">
            <a:avLst/>
          </a:prstGeom>
          <a:noFill/>
        </p:spPr>
        <p:txBody>
          <a:bodyPr wrap="square" rtlCol="0">
            <a:spAutoFit/>
          </a:bodyPr>
          <a:lstStyle/>
          <a:p>
            <a:r>
              <a:rPr lang="en-AU" sz="1600" b="1" dirty="0">
                <a:solidFill>
                  <a:srgbClr val="464646"/>
                </a:solidFill>
                <a:latin typeface="Segoe UI" panose="020B0502040204020203" pitchFamily="34" charset="0"/>
                <a:cs typeface="Segoe UI" panose="020B0502040204020203" pitchFamily="34" charset="0"/>
              </a:rPr>
              <a:t>On-farm use check</a:t>
            </a:r>
            <a:endParaRPr lang="en-AU" sz="1600" dirty="0">
              <a:solidFill>
                <a:srgbClr val="464646"/>
              </a:solidFill>
              <a:latin typeface="Segoe UI" panose="020B0502040204020203" pitchFamily="34" charset="0"/>
              <a:cs typeface="Segoe UI" panose="020B0502040204020203" pitchFamily="34" charset="0"/>
            </a:endParaRPr>
          </a:p>
          <a:p>
            <a:r>
              <a:rPr lang="en-AU" sz="1600" dirty="0">
                <a:solidFill>
                  <a:srgbClr val="464646"/>
                </a:solidFill>
                <a:latin typeface="Segoe UI" panose="020B0502040204020203" pitchFamily="34" charset="0"/>
                <a:cs typeface="Segoe UI" panose="020B0502040204020203" pitchFamily="34" charset="0"/>
              </a:rPr>
              <a:t>Soil status for optimal pH (&gt;5.5</a:t>
            </a:r>
            <a:r>
              <a:rPr lang="en-AU" sz="1600" baseline="-25000" dirty="0">
                <a:solidFill>
                  <a:srgbClr val="464646"/>
                </a:solidFill>
                <a:latin typeface="Segoe UI" panose="020B0502040204020203" pitchFamily="34" charset="0"/>
                <a:cs typeface="Segoe UI" panose="020B0502040204020203" pitchFamily="34" charset="0"/>
              </a:rPr>
              <a:t>Ca </a:t>
            </a:r>
            <a:r>
              <a:rPr lang="en-AU" sz="1600" dirty="0">
                <a:solidFill>
                  <a:srgbClr val="464646"/>
                </a:solidFill>
                <a:latin typeface="Segoe UI" panose="020B0502040204020203" pitchFamily="34" charset="0"/>
                <a:cs typeface="Segoe UI" panose="020B0502040204020203" pitchFamily="34" charset="0"/>
              </a:rPr>
              <a:t>), </a:t>
            </a:r>
            <a:r>
              <a:rPr lang="en-AU" sz="1600" dirty="0" err="1">
                <a:solidFill>
                  <a:srgbClr val="464646"/>
                </a:solidFill>
                <a:latin typeface="Segoe UI" panose="020B0502040204020203" pitchFamily="34" charset="0"/>
                <a:cs typeface="Segoe UI" panose="020B0502040204020203" pitchFamily="34" charset="0"/>
              </a:rPr>
              <a:t>sulfur</a:t>
            </a:r>
            <a:r>
              <a:rPr lang="en-AU" sz="1600" dirty="0">
                <a:solidFill>
                  <a:srgbClr val="464646"/>
                </a:solidFill>
                <a:latin typeface="Segoe UI" panose="020B0502040204020203" pitchFamily="34" charset="0"/>
                <a:cs typeface="Segoe UI" panose="020B0502040204020203" pitchFamily="34" charset="0"/>
              </a:rPr>
              <a:t>, phosphorus and molybdenum</a:t>
            </a:r>
          </a:p>
          <a:p>
            <a:r>
              <a:rPr lang="en-AU" sz="1600" dirty="0">
                <a:solidFill>
                  <a:srgbClr val="464646"/>
                </a:solidFill>
                <a:latin typeface="Segoe UI" panose="020B0502040204020203" pitchFamily="34" charset="0"/>
                <a:cs typeface="Segoe UI" panose="020B0502040204020203" pitchFamily="34" charset="0"/>
              </a:rPr>
              <a:t>Potable water used in inoculation process</a:t>
            </a:r>
          </a:p>
          <a:p>
            <a:r>
              <a:rPr lang="en-AU" sz="1600" dirty="0">
                <a:solidFill>
                  <a:srgbClr val="464646"/>
                </a:solidFill>
                <a:latin typeface="Segoe UI" panose="020B0502040204020203" pitchFamily="34" charset="0"/>
                <a:cs typeface="Segoe UI" panose="020B0502040204020203" pitchFamily="34" charset="0"/>
              </a:rPr>
              <a:t>Crushing or cracking seed is avoided</a:t>
            </a:r>
          </a:p>
          <a:p>
            <a:r>
              <a:rPr lang="en-AU" sz="1600" dirty="0">
                <a:solidFill>
                  <a:srgbClr val="464646"/>
                </a:solidFill>
                <a:latin typeface="Segoe UI" panose="020B0502040204020203" pitchFamily="34" charset="0"/>
                <a:cs typeface="Segoe UI" panose="020B0502040204020203" pitchFamily="34" charset="0"/>
              </a:rPr>
              <a:t>Limit rhizobia/ fungicide exposure time to &lt;5 hrs </a:t>
            </a:r>
          </a:p>
          <a:p>
            <a:r>
              <a:rPr lang="en-AU" sz="1600" dirty="0">
                <a:solidFill>
                  <a:srgbClr val="464646"/>
                </a:solidFill>
                <a:latin typeface="Segoe UI" panose="020B0502040204020203" pitchFamily="34" charset="0"/>
                <a:cs typeface="Segoe UI" panose="020B0502040204020203" pitchFamily="34" charset="0"/>
              </a:rPr>
              <a:t>Sow into a moist soil, &lt;24hrs for peat &amp; &lt;6hrs for liquid or freeze dried products</a:t>
            </a:r>
          </a:p>
          <a:p>
            <a:endParaRPr lang="en-AU" sz="4000" dirty="0">
              <a:solidFill>
                <a:srgbClr val="464646"/>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81FE8397-5873-4C4A-9022-5142BD26CC9E}"/>
              </a:ext>
            </a:extLst>
          </p:cNvPr>
          <p:cNvSpPr txBox="1"/>
          <p:nvPr/>
        </p:nvSpPr>
        <p:spPr>
          <a:xfrm>
            <a:off x="405835" y="6581001"/>
            <a:ext cx="11769279" cy="276999"/>
          </a:xfrm>
          <a:prstGeom prst="rect">
            <a:avLst/>
          </a:prstGeom>
          <a:noFill/>
        </p:spPr>
        <p:txBody>
          <a:bodyPr wrap="square" rtlCol="0">
            <a:spAutoFit/>
          </a:bodyPr>
          <a:lstStyle/>
          <a:p>
            <a:r>
              <a:rPr lang="en-AU" sz="600" dirty="0">
                <a:solidFill>
                  <a:schemeClr val="bg1"/>
                </a:solidFill>
                <a:latin typeface="Arial" panose="020B0604020202020204" pitchFamily="34" charset="0"/>
                <a:cs typeface="Arial" panose="020B0604020202020204" pitchFamily="34" charset="0"/>
              </a:rPr>
              <a:t>© State of New South Wales through Department of Planning, Industry &amp; Environment 2020. The information contained in this publication is based on knowledge and understanding at the time of writing (September 2020). However, because of advances in knowledge, users are reminded of the need to ensure that the information upon which they rely is up to date and to check the currency of the information with the appropriate officer of the Department of Planning, Industry &amp; Environment or the user’s independent adviser.</a:t>
            </a:r>
          </a:p>
        </p:txBody>
      </p:sp>
      <p:sp>
        <p:nvSpPr>
          <p:cNvPr id="19" name="TextBox 18">
            <a:extLst>
              <a:ext uri="{FF2B5EF4-FFF2-40B4-BE49-F238E27FC236}">
                <a16:creationId xmlns:a16="http://schemas.microsoft.com/office/drawing/2014/main" id="{73F69D39-3F38-4C89-A703-8D939898A40B}"/>
              </a:ext>
            </a:extLst>
          </p:cNvPr>
          <p:cNvSpPr txBox="1"/>
          <p:nvPr/>
        </p:nvSpPr>
        <p:spPr>
          <a:xfrm>
            <a:off x="9910618" y="6050343"/>
            <a:ext cx="1791855" cy="369332"/>
          </a:xfrm>
          <a:prstGeom prst="rect">
            <a:avLst/>
          </a:prstGeom>
          <a:noFill/>
        </p:spPr>
        <p:txBody>
          <a:bodyPr wrap="square" rtlCol="0">
            <a:spAutoFit/>
          </a:bodyPr>
          <a:lstStyle/>
          <a:p>
            <a:r>
              <a:rPr lang="en-AU" dirty="0">
                <a:solidFill>
                  <a:schemeClr val="bg1"/>
                </a:solidFill>
              </a:rPr>
              <a:t>www.dpi.gov.au</a:t>
            </a:r>
          </a:p>
        </p:txBody>
      </p:sp>
      <p:sp>
        <p:nvSpPr>
          <p:cNvPr id="14" name="Text Box 3">
            <a:extLst>
              <a:ext uri="{FF2B5EF4-FFF2-40B4-BE49-F238E27FC236}">
                <a16:creationId xmlns:a16="http://schemas.microsoft.com/office/drawing/2014/main" id="{EC90C388-098E-44A7-9B2B-BF8714D3869E}"/>
              </a:ext>
            </a:extLst>
          </p:cNvPr>
          <p:cNvSpPr txBox="1"/>
          <p:nvPr/>
        </p:nvSpPr>
        <p:spPr>
          <a:xfrm>
            <a:off x="11630499" y="1784505"/>
            <a:ext cx="409575"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800">
                <a:effectLst/>
                <a:latin typeface="Calibri" panose="020F0502020204030204" pitchFamily="34" charset="0"/>
                <a:ea typeface="Calibri" panose="020F0502020204030204" pitchFamily="34" charset="0"/>
                <a:cs typeface="Calibri" panose="020F0502020204030204" pitchFamily="34" charset="0"/>
              </a:rPr>
              <a: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751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393" y="768096"/>
            <a:ext cx="4083973" cy="4305928"/>
          </a:xfrm>
          <a:prstGeom prst="rect">
            <a:avLst/>
          </a:prstGeom>
        </p:spPr>
      </p:pic>
      <p:sp>
        <p:nvSpPr>
          <p:cNvPr id="4" name="TextBox 3">
            <a:extLst>
              <a:ext uri="{FF2B5EF4-FFF2-40B4-BE49-F238E27FC236}">
                <a16:creationId xmlns:a16="http://schemas.microsoft.com/office/drawing/2014/main" id="{08487B34-D2AD-47CC-B4AD-66EB329B778D}"/>
              </a:ext>
            </a:extLst>
          </p:cNvPr>
          <p:cNvSpPr txBox="1"/>
          <p:nvPr/>
        </p:nvSpPr>
        <p:spPr>
          <a:xfrm>
            <a:off x="304798" y="261574"/>
            <a:ext cx="6397039" cy="2585323"/>
          </a:xfrm>
          <a:prstGeom prst="rect">
            <a:avLst/>
          </a:prstGeom>
          <a:noFill/>
        </p:spPr>
        <p:txBody>
          <a:bodyPr wrap="square" rtlCol="0">
            <a:spAutoFit/>
          </a:bodyPr>
          <a:lstStyle/>
          <a:p>
            <a:r>
              <a:rPr lang="en-AU" sz="4400" b="1" dirty="0">
                <a:solidFill>
                  <a:srgbClr val="043F5D"/>
                </a:solidFill>
                <a:latin typeface="Arial" panose="020B0604020202020204" pitchFamily="34" charset="0"/>
                <a:ea typeface="+mj-ea"/>
                <a:cs typeface="Arial" panose="020B0604020202020204" pitchFamily="34" charset="0"/>
              </a:rPr>
              <a:t>Further information</a:t>
            </a:r>
          </a:p>
          <a:p>
            <a:endParaRPr lang="en-AU" sz="1000" b="1" dirty="0">
              <a:solidFill>
                <a:srgbClr val="043F5D"/>
              </a:solidFill>
              <a:latin typeface="Segoe UI" panose="020B0502040204020203" pitchFamily="34" charset="0"/>
              <a:ea typeface="Calibri" panose="020F0502020204030204" pitchFamily="34" charset="0"/>
              <a:cs typeface="Segoe UI" panose="020B0502040204020203" pitchFamily="34" charset="0"/>
            </a:endParaRPr>
          </a:p>
          <a:p>
            <a:r>
              <a:rPr lang="en-AU" sz="1600" b="1" dirty="0">
                <a:solidFill>
                  <a:srgbClr val="043F5D"/>
                </a:solidFill>
                <a:latin typeface="Segoe UI" panose="020B0502040204020203" pitchFamily="34" charset="0"/>
                <a:cs typeface="Segoe UI" panose="020B0502040204020203" pitchFamily="34" charset="0"/>
              </a:rPr>
              <a:t>Jessica Rigg, Research Officer Soil Microbiology</a:t>
            </a:r>
          </a:p>
          <a:p>
            <a:endParaRPr lang="en-AU" sz="1000" dirty="0">
              <a:solidFill>
                <a:srgbClr val="043F5D"/>
              </a:solidFill>
              <a:latin typeface="Segoe UI" panose="020B0502040204020203" pitchFamily="34" charset="0"/>
              <a:cs typeface="Segoe UI" panose="020B0502040204020203" pitchFamily="34" charset="0"/>
            </a:endParaRPr>
          </a:p>
          <a:p>
            <a:r>
              <a:rPr lang="en-AU" sz="1200" dirty="0">
                <a:solidFill>
                  <a:srgbClr val="043F5D"/>
                </a:solidFill>
                <a:latin typeface="Segoe UI" panose="020B0502040204020203" pitchFamily="34" charset="0"/>
                <a:cs typeface="Segoe UI" panose="020B0502040204020203" pitchFamily="34" charset="0"/>
              </a:rPr>
              <a:t>Australian Inoculants Research Group (AIRG), Soils &amp; Water R&amp;D Unit</a:t>
            </a:r>
            <a:br>
              <a:rPr lang="en-AU" sz="1000" dirty="0">
                <a:solidFill>
                  <a:srgbClr val="043F5D"/>
                </a:solidFill>
                <a:latin typeface="Segoe UI" panose="020B0502040204020203" pitchFamily="34" charset="0"/>
                <a:cs typeface="Segoe UI" panose="020B0502040204020203" pitchFamily="34" charset="0"/>
              </a:rPr>
            </a:br>
            <a:r>
              <a:rPr lang="en-AU" sz="1000" dirty="0">
                <a:solidFill>
                  <a:srgbClr val="043F5D"/>
                </a:solidFill>
                <a:latin typeface="Segoe UI" panose="020B0502040204020203" pitchFamily="34" charset="0"/>
                <a:cs typeface="Segoe UI" panose="020B0502040204020203" pitchFamily="34" charset="0"/>
              </a:rPr>
              <a:t>Department of Regional NSW</a:t>
            </a:r>
            <a:br>
              <a:rPr lang="en-AU" sz="1000" dirty="0">
                <a:solidFill>
                  <a:srgbClr val="043F5D"/>
                </a:solidFill>
                <a:latin typeface="Segoe UI" panose="020B0502040204020203" pitchFamily="34" charset="0"/>
                <a:cs typeface="Segoe UI" panose="020B0502040204020203" pitchFamily="34" charset="0"/>
              </a:rPr>
            </a:br>
            <a:r>
              <a:rPr lang="en-AU" sz="1000" dirty="0">
                <a:solidFill>
                  <a:srgbClr val="043F5D"/>
                </a:solidFill>
                <a:latin typeface="Segoe UI" panose="020B0502040204020203" pitchFamily="34" charset="0"/>
                <a:cs typeface="Segoe UI" panose="020B0502040204020203" pitchFamily="34" charset="0"/>
              </a:rPr>
              <a:t>Elizabeth Macarthur Agricultural Institute</a:t>
            </a:r>
            <a:br>
              <a:rPr lang="en-AU" sz="1000" dirty="0">
                <a:solidFill>
                  <a:srgbClr val="043F5D"/>
                </a:solidFill>
                <a:latin typeface="Segoe UI" panose="020B0502040204020203" pitchFamily="34" charset="0"/>
                <a:cs typeface="Segoe UI" panose="020B0502040204020203" pitchFamily="34" charset="0"/>
              </a:rPr>
            </a:br>
            <a:r>
              <a:rPr lang="en-AU" sz="1000" dirty="0">
                <a:solidFill>
                  <a:srgbClr val="043F5D"/>
                </a:solidFill>
                <a:latin typeface="Segoe UI" panose="020B0502040204020203" pitchFamily="34" charset="0"/>
                <a:cs typeface="Segoe UI" panose="020B0502040204020203" pitchFamily="34" charset="0"/>
              </a:rPr>
              <a:t>Woodbridge Rd, Menangle NSW 2568</a:t>
            </a:r>
            <a:br>
              <a:rPr lang="en-AU" sz="1000" dirty="0">
                <a:solidFill>
                  <a:srgbClr val="043F5D"/>
                </a:solidFill>
                <a:latin typeface="Segoe UI" panose="020B0502040204020203" pitchFamily="34" charset="0"/>
                <a:cs typeface="Segoe UI" panose="020B0502040204020203" pitchFamily="34" charset="0"/>
              </a:rPr>
            </a:br>
            <a:r>
              <a:rPr lang="en-AU" sz="1000" dirty="0">
                <a:solidFill>
                  <a:srgbClr val="043F5D"/>
                </a:solidFill>
                <a:latin typeface="Segoe UI" panose="020B0502040204020203" pitchFamily="34" charset="0"/>
                <a:cs typeface="Segoe UI" panose="020B0502040204020203" pitchFamily="34" charset="0"/>
              </a:rPr>
              <a:t>Private Mail Bag 4008, Narellan NSW 2567</a:t>
            </a:r>
          </a:p>
          <a:p>
            <a:r>
              <a:rPr lang="en-AU" sz="1000" dirty="0">
                <a:solidFill>
                  <a:srgbClr val="043F5D"/>
                </a:solidFill>
                <a:latin typeface="Segoe UI" panose="020B0502040204020203" pitchFamily="34" charset="0"/>
                <a:cs typeface="Segoe UI" panose="020B0502040204020203" pitchFamily="34" charset="0"/>
                <a:hlinkClick r:id="rId3"/>
              </a:rPr>
              <a:t>https://www.dpi.nsw.gov.au/inoculants</a:t>
            </a:r>
            <a:r>
              <a:rPr lang="en-AU" sz="1000" dirty="0">
                <a:solidFill>
                  <a:srgbClr val="043F5D"/>
                </a:solidFill>
                <a:latin typeface="Segoe UI" panose="020B0502040204020203" pitchFamily="34" charset="0"/>
                <a:cs typeface="Segoe UI" panose="020B0502040204020203" pitchFamily="34" charset="0"/>
              </a:rPr>
              <a:t> </a:t>
            </a:r>
          </a:p>
          <a:p>
            <a:r>
              <a:rPr lang="en-AU" sz="1000" dirty="0">
                <a:solidFill>
                  <a:srgbClr val="043F5D"/>
                </a:solidFill>
                <a:latin typeface="Segoe UI" panose="020B0502040204020203" pitchFamily="34" charset="0"/>
                <a:cs typeface="Segoe UI" panose="020B0502040204020203" pitchFamily="34" charset="0"/>
              </a:rPr>
              <a:t>airg@dpi.nsw.gov.au</a:t>
            </a:r>
          </a:p>
          <a:p>
            <a:endParaRPr lang="en-AU" sz="1000" dirty="0">
              <a:solidFill>
                <a:srgbClr val="043F5D"/>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8FE41A04-5DF2-4398-BE2C-3A3B8E46688B}"/>
              </a:ext>
            </a:extLst>
          </p:cNvPr>
          <p:cNvSpPr txBox="1"/>
          <p:nvPr/>
        </p:nvSpPr>
        <p:spPr>
          <a:xfrm>
            <a:off x="405835" y="6581001"/>
            <a:ext cx="11769279" cy="276999"/>
          </a:xfrm>
          <a:prstGeom prst="rect">
            <a:avLst/>
          </a:prstGeom>
          <a:noFill/>
        </p:spPr>
        <p:txBody>
          <a:bodyPr wrap="square" rtlCol="0">
            <a:spAutoFit/>
          </a:bodyPr>
          <a:lstStyle/>
          <a:p>
            <a:r>
              <a:rPr lang="en-AU" sz="600" dirty="0">
                <a:solidFill>
                  <a:schemeClr val="bg1"/>
                </a:solidFill>
                <a:latin typeface="Arial" panose="020B0604020202020204" pitchFamily="34" charset="0"/>
                <a:cs typeface="Arial" panose="020B0604020202020204" pitchFamily="34" charset="0"/>
              </a:rPr>
              <a:t>© State of New South Wales through Department of Planning, Industry &amp; Environment 2020. The information contained in this publication is based on knowledge and understanding at the time of writing (September 2020). However, because of advances in knowledge, users are reminded of the need to ensure that the information upon which they rely is up to date and to check the currency of the information with the appropriate officer of the Department of Planning, Industry &amp; Environment or the user’s independent adviser.</a:t>
            </a:r>
          </a:p>
        </p:txBody>
      </p:sp>
      <p:sp>
        <p:nvSpPr>
          <p:cNvPr id="8" name="TextBox 7">
            <a:extLst>
              <a:ext uri="{FF2B5EF4-FFF2-40B4-BE49-F238E27FC236}">
                <a16:creationId xmlns:a16="http://schemas.microsoft.com/office/drawing/2014/main" id="{DA1806C4-BFF1-4A52-839D-16C674315E1F}"/>
              </a:ext>
            </a:extLst>
          </p:cNvPr>
          <p:cNvSpPr txBox="1"/>
          <p:nvPr/>
        </p:nvSpPr>
        <p:spPr>
          <a:xfrm>
            <a:off x="9910618" y="6050343"/>
            <a:ext cx="1791855" cy="369332"/>
          </a:xfrm>
          <a:prstGeom prst="rect">
            <a:avLst/>
          </a:prstGeom>
          <a:noFill/>
        </p:spPr>
        <p:txBody>
          <a:bodyPr wrap="square" rtlCol="0">
            <a:spAutoFit/>
          </a:bodyPr>
          <a:lstStyle/>
          <a:p>
            <a:r>
              <a:rPr lang="en-AU" dirty="0">
                <a:solidFill>
                  <a:schemeClr val="bg1"/>
                </a:solidFill>
              </a:rPr>
              <a:t>www.dpi.gov.au</a:t>
            </a:r>
          </a:p>
        </p:txBody>
      </p:sp>
    </p:spTree>
    <p:extLst>
      <p:ext uri="{BB962C8B-B14F-4D97-AF65-F5344CB8AC3E}">
        <p14:creationId xmlns:p14="http://schemas.microsoft.com/office/powerpoint/2010/main" val="3443841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1507</TotalTime>
  <Words>1783</Words>
  <Application>Microsoft Office PowerPoint</Application>
  <PresentationFormat>Widescreen</PresentationFormat>
  <Paragraphs>116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Segoe UI</vt:lpstr>
      <vt:lpstr>Office Theme</vt:lpstr>
      <vt:lpstr>PowerPoint Presentation</vt:lpstr>
      <vt:lpstr>Providing Quality Assurance Confidence</vt:lpstr>
      <vt:lpstr>Independent Green Tick QA Program</vt:lpstr>
      <vt:lpstr>Research and development</vt:lpstr>
      <vt:lpstr>Consider inoculating requirements</vt:lpstr>
      <vt:lpstr>Purchase and care of inoculants</vt:lpstr>
      <vt:lpstr>Purchase and care of inoculants</vt:lpstr>
      <vt:lpstr>Purchase and care of inoculants</vt:lpstr>
      <vt:lpstr>PowerPoint Presentation</vt:lpstr>
    </vt:vector>
  </TitlesOfParts>
  <Company>NSW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parkerni</dc:creator>
  <cp:lastModifiedBy>Jessica Rigg</cp:lastModifiedBy>
  <cp:revision>28</cp:revision>
  <dcterms:created xsi:type="dcterms:W3CDTF">2019-08-13T01:27:27Z</dcterms:created>
  <dcterms:modified xsi:type="dcterms:W3CDTF">2020-11-05T04:20:23Z</dcterms:modified>
</cp:coreProperties>
</file>